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20"/>
  </p:notesMasterIdLst>
  <p:sldIdLst>
    <p:sldId id="257" r:id="rId5"/>
    <p:sldId id="258" r:id="rId6"/>
    <p:sldId id="259" r:id="rId7"/>
    <p:sldId id="262" r:id="rId8"/>
    <p:sldId id="264" r:id="rId9"/>
    <p:sldId id="260" r:id="rId10"/>
    <p:sldId id="265" r:id="rId11"/>
    <p:sldId id="274" r:id="rId12"/>
    <p:sldId id="275" r:id="rId13"/>
    <p:sldId id="270" r:id="rId14"/>
    <p:sldId id="276" r:id="rId15"/>
    <p:sldId id="271" r:id="rId16"/>
    <p:sldId id="277" r:id="rId17"/>
    <p:sldId id="272" r:id="rId18"/>
    <p:sldId id="278" r:id="rId19"/>
  </p:sldIdLst>
  <p:sldSz cx="6119813" cy="4319588"/>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63" d="100"/>
          <a:sy n="163" d="100"/>
        </p:scale>
        <p:origin x="1620"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1CDFE0EA-3E00-4273-BF02-3A2C8E7ED849}" type="datetimeFigureOut">
              <a:rPr lang="en-GB" smtClean="0"/>
              <a:t>29/07/2026</a:t>
            </a:fld>
            <a:endParaRPr lang="en-GB"/>
          </a:p>
        </p:txBody>
      </p:sp>
      <p:sp>
        <p:nvSpPr>
          <p:cNvPr id="4" name="Slide Image Placeholder 3"/>
          <p:cNvSpPr>
            <a:spLocks noGrp="1" noRot="1" noChangeAspect="1"/>
          </p:cNvSpPr>
          <p:nvPr>
            <p:ph type="sldImg" idx="2"/>
          </p:nvPr>
        </p:nvSpPr>
        <p:spPr>
          <a:xfrm>
            <a:off x="1025525" y="1241425"/>
            <a:ext cx="47466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B72F045E-1641-43C0-B1B5-305FDE2BEE20}" type="slidenum">
              <a:rPr lang="en-GB" smtClean="0"/>
              <a:t>‹#›</a:t>
            </a:fld>
            <a:endParaRPr lang="en-GB"/>
          </a:p>
        </p:txBody>
      </p:sp>
    </p:spTree>
    <p:extLst>
      <p:ext uri="{BB962C8B-B14F-4D97-AF65-F5344CB8AC3E}">
        <p14:creationId xmlns:p14="http://schemas.microsoft.com/office/powerpoint/2010/main" val="866665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7/29/2026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uidance/complete-the-pe-and-sport-premium-expenditure-reporting-return?utm_source=chatgpt.com" TargetMode="External"/><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hyperlink" Target="https://www.gov.uk/government/publications/pe-and-sport-premium-conditions-of-grant-2024-to-2025?utm_source=chatgpt.com" TargetMode="External"/><Relationship Id="rId4" Type="http://schemas.openxmlformats.org/officeDocument/2006/relationships/hyperlink" Target="https://www.gov.uk/guidance/pe-and-sport-premium-for-primary-schools"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63646"/>
            <a:ext cx="5695149"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reporting return.</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can</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upload</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data</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(including</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swimming) from this template onto this platform once it becomes accessible.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Before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decide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how</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are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going</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use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funding</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for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this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academic</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year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should</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reflect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and evaluate the impact of your use of you PE and sport premium funding in 2024/25.</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should use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evaluation</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of</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last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year’s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funding</a:t>
            </a:r>
            <a:r>
              <a:rPr lang="en-US" sz="850" spc="-30" dirty="0">
                <a:effectLst/>
                <a:latin typeface="Calibri" panose="020F0502020204030204" pitchFamily="34" charset="0"/>
                <a:ea typeface="Calibri" panose="020F0502020204030204" pitchFamily="34" charset="0"/>
                <a:cs typeface="Calibri" panose="020F0502020204030204" pitchFamily="34" charset="0"/>
              </a:rPr>
              <a:t> to help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decide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what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this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academic year, how you will do it, and what impact you expect it to have. </a:t>
            </a: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 </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3"/>
              </a:rPr>
              <a:t>Complete the PE and sport premium expenditure reporting return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4"/>
              </a:rPr>
              <a:t>PE and sport premium for primary schools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5"/>
              </a:rPr>
              <a:t>PE and sport premium: conditions of grant 2024 to 2025 -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R="312420">
              <a:lnSpc>
                <a:spcPct val="124000"/>
              </a:lnSpc>
              <a:spcBef>
                <a:spcPts val="5"/>
              </a:spcBef>
              <a:buNone/>
            </a:pPr>
            <a:r>
              <a:rPr lang="en-US" sz="850" i="1" dirty="0">
                <a:effectLst/>
                <a:latin typeface="Calibri" panose="020F0502020204030204" pitchFamily="34" charset="0"/>
                <a:ea typeface="Calibri" panose="020F0502020204030204" pitchFamily="34" charset="0"/>
                <a:cs typeface="Calibri" panose="020F0502020204030204" pitchFamily="34" charset="0"/>
              </a:rPr>
              <a:t> </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dirty="0"/>
              <a:t>Remember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1554599931"/>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91 % of pupils in Y6 can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r>
                        <a:rPr lang="en-US" sz="700" dirty="0">
                          <a:effectLst/>
                          <a:latin typeface="Calibri" panose="020F0502020204030204" pitchFamily="34" charset="0"/>
                          <a:cs typeface="Calibri" panose="020F0502020204030204" pitchFamily="34" charset="0"/>
                        </a:rPr>
                        <a: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effectLst/>
                          <a:latin typeface="Calibri" panose="020F0502020204030204" pitchFamily="34" charset="0"/>
                          <a:ea typeface="Calibri" panose="020F0502020204030204" pitchFamily="34" charset="0"/>
                          <a:cs typeface="Calibri" panose="020F0502020204030204" pitchFamily="34" charset="0"/>
                        </a:rPr>
                        <a:t>Evidence recorded on last years reporting and evaluation form. </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would like increase these figures so they are closer to 100 %. </a:t>
                      </a: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effectLst/>
                          <a:latin typeface="Calibri" panose="020F0502020204030204" pitchFamily="34" charset="0"/>
                          <a:ea typeface="Calibri" panose="020F0502020204030204" pitchFamily="34" charset="0"/>
                          <a:cs typeface="Calibri" panose="020F0502020204030204" pitchFamily="34" charset="0"/>
                        </a:rPr>
                        <a:t>Evidence recorded </a:t>
                      </a:r>
                      <a:r>
                        <a:rPr lang="en-GB" sz="700" dirty="0">
                          <a:effectLst/>
                          <a:latin typeface="Calibri" panose="020F0502020204030204" pitchFamily="34" charset="0"/>
                          <a:ea typeface="Calibri" panose="020F0502020204030204" pitchFamily="34" charset="0"/>
                          <a:cs typeface="Calibri" panose="020F0502020204030204" pitchFamily="34" charset="0"/>
                        </a:rPr>
                        <a:t>by the swimming teachers.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88 % can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effectLst/>
                          <a:latin typeface="Calibri" panose="020F0502020204030204" pitchFamily="34" charset="0"/>
                          <a:ea typeface="Calibri" panose="020F0502020204030204" pitchFamily="34" charset="0"/>
                          <a:cs typeface="Calibri" panose="020F0502020204030204" pitchFamily="34" charset="0"/>
                        </a:rPr>
                        <a:t>Evidence recorded on last years reporting and evaluation form. </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would like increase these figures so they are closer to 100 %. </a:t>
                      </a: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effectLst/>
                          <a:latin typeface="Calibri" panose="020F0502020204030204" pitchFamily="34" charset="0"/>
                          <a:ea typeface="Calibri" panose="020F0502020204030204" pitchFamily="34" charset="0"/>
                          <a:cs typeface="Calibri" panose="020F0502020204030204" pitchFamily="34" charset="0"/>
                        </a:rPr>
                        <a:t>Evidence recorded </a:t>
                      </a:r>
                      <a:r>
                        <a:rPr lang="en-GB" sz="700" dirty="0">
                          <a:effectLst/>
                          <a:latin typeface="Calibri" panose="020F0502020204030204" pitchFamily="34" charset="0"/>
                          <a:ea typeface="Calibri" panose="020F0502020204030204" pitchFamily="34" charset="0"/>
                          <a:cs typeface="Calibri" panose="020F0502020204030204" pitchFamily="34" charset="0"/>
                        </a:rPr>
                        <a:t>by the swimming teachers.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88 % can </a:t>
                      </a:r>
                      <a:r>
                        <a:rPr lang="en-US" sz="700" dirty="0">
                          <a:effectLst/>
                          <a:latin typeface="Calibri" panose="020F0502020204030204" pitchFamily="34" charset="0"/>
                          <a:cs typeface="Calibri" panose="020F0502020204030204" pitchFamily="34" charset="0"/>
                        </a:rPr>
                        <a:t>perform safe self-rescue in different water-based situations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effectLst/>
                          <a:latin typeface="Calibri" panose="020F0502020204030204" pitchFamily="34" charset="0"/>
                          <a:ea typeface="Calibri" panose="020F0502020204030204" pitchFamily="34" charset="0"/>
                          <a:cs typeface="Calibri" panose="020F0502020204030204" pitchFamily="34" charset="0"/>
                        </a:rPr>
                        <a:t>Evidence recorded on last years reporting and evaluation form. </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would like increase these figures so they are closer to 100 %. </a:t>
                      </a: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effectLst/>
                          <a:latin typeface="Calibri" panose="020F0502020204030204" pitchFamily="34" charset="0"/>
                          <a:ea typeface="Calibri" panose="020F0502020204030204" pitchFamily="34" charset="0"/>
                          <a:cs typeface="Calibri" panose="020F0502020204030204" pitchFamily="34" charset="0"/>
                        </a:rPr>
                        <a:t>Evidence recorded </a:t>
                      </a:r>
                      <a:r>
                        <a:rPr lang="en-GB" sz="700" dirty="0">
                          <a:effectLst/>
                          <a:latin typeface="Calibri" panose="020F0502020204030204" pitchFamily="34" charset="0"/>
                          <a:ea typeface="Calibri" panose="020F0502020204030204" pitchFamily="34" charset="0"/>
                          <a:cs typeface="Calibri" panose="020F0502020204030204" pitchFamily="34" charset="0"/>
                        </a:rPr>
                        <a:t>by the swimming teachers.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CFE197E3-816B-103F-5443-0FF70B38E1D9}"/>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623E1137-5874-5AF5-E33D-0283DCF09A03}"/>
              </a:ext>
            </a:extLst>
          </p:cNvPr>
          <p:cNvSpPr/>
          <p:nvPr/>
        </p:nvSpPr>
        <p:spPr>
          <a:xfrm>
            <a:off x="15164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1133913373"/>
              </p:ext>
            </p:extLst>
          </p:nvPr>
        </p:nvGraphicFramePr>
        <p:xfrm>
          <a:off x="241825" y="283020"/>
          <a:ext cx="5530128" cy="390144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258524">
                  <a:extLst>
                    <a:ext uri="{9D8B030D-6E8A-4147-A177-3AD203B41FA5}">
                      <a16:colId xmlns:a16="http://schemas.microsoft.com/office/drawing/2014/main" val="279180329"/>
                    </a:ext>
                  </a:extLst>
                </a:gridCol>
                <a:gridCol w="155961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Purchasing PE SLA – enabled the school to access PE and school sports events, training, support, updates and networking opportunities.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Providing appropriate staff CPD – Optional dance CPD was delivered.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Specialist coaches used to increase the confidence, knowledge and skills of staff teaching and PE sport. Specialist coaches used to teach one unit of PE in each year group (in line with the annual plan).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Use of Complete PE scheme – monitoring by PE lead that included pupil voice, lesson observations and staff feedback.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PE lead attendance at SSP conferences and meetings – disseminated relevant information to relevant groups.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Teachers would like more examples of our dance planning.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Staff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Profile of football was raised across school – 2 clubs per week were ran for different year groups across the academic year which were heavily subscribed.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Sports leaders were implemented – Y6 children led lunchtime sports activities every day on KS1 / KS2 yards.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Range of after school clubs offered – each year group had access to two external provider clubs throughout the year.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Maintained and developed new links with clubs in the local area – link developed with Gateshead FC.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Something children didn’t like about PE was where they were getting changed.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YST Girls Active Survey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1C0FE35C-D015-5924-5AA8-4FAE00537F08}"/>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1156B0D5-CD92-3A4E-5E05-AA4D983A4A24}"/>
              </a:ext>
            </a:extLst>
          </p:cNvPr>
          <p:cNvSpPr/>
          <p:nvPr/>
        </p:nvSpPr>
        <p:spPr>
          <a:xfrm>
            <a:off x="159264" y="17556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968621070"/>
              </p:ext>
            </p:extLst>
          </p:nvPr>
        </p:nvGraphicFramePr>
        <p:xfrm>
          <a:off x="241825" y="283020"/>
          <a:ext cx="5530128" cy="3886200"/>
        </p:xfrm>
        <a:graphic>
          <a:graphicData uri="http://schemas.openxmlformats.org/drawingml/2006/table">
            <a:tbl>
              <a:tblPr firstRow="1" bandRow="1">
                <a:tableStyleId>{5C22544A-7EE6-4342-B048-85BDC9FD1C3A}</a:tableStyleId>
              </a:tblPr>
              <a:tblGrid>
                <a:gridCol w="1410191">
                  <a:extLst>
                    <a:ext uri="{9D8B030D-6E8A-4147-A177-3AD203B41FA5}">
                      <a16:colId xmlns:a16="http://schemas.microsoft.com/office/drawing/2014/main" val="1397519339"/>
                    </a:ext>
                  </a:extLst>
                </a:gridCol>
                <a:gridCol w="2871216">
                  <a:extLst>
                    <a:ext uri="{9D8B030D-6E8A-4147-A177-3AD203B41FA5}">
                      <a16:colId xmlns:a16="http://schemas.microsoft.com/office/drawing/2014/main" val="279180329"/>
                    </a:ext>
                  </a:extLst>
                </a:gridCol>
                <a:gridCol w="1248721">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Profile of football was raised across school – 2 clubs per week were ran for different year groups across the academic year which were heavily subscribed.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Sports leaders were implemented – Y6 children led lunchtime sports activities every day on KS1 / KS2 yards.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Staff, head teacher, governors, pupils and parents were informed of PE developments within school and nationally.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Something children didn’t like about PE was where they were getting changed.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YST Girls Active Survey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Profile of football was raised across school – 2 clubs per week were ran for different year groups across the academic year which were heavily subscribed. </a:t>
                      </a:r>
                    </a:p>
                    <a:p>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Sports leaders were implemented – Y6 children led lunchtime sports activities every day on KS1 / KS2 yards.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Inclusive engagement was developed through the use of adaptive teaching resources, sensory circuits and adaptive resources.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Annual plan and clubs provision were evaluated to ensure they offer a broad range of sports activities that are inclusive and provide equal access for boys and girls.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Some units on the annual plan.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Staff and Pupil Voice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Children attended a range of competitions and festivals – the majority of our children attended a range of events throughout the year.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A range of inclusive events has been attended such as events </a:t>
                      </a:r>
                      <a:r>
                        <a:rPr lang="en-US" sz="700" dirty="0" err="1">
                          <a:latin typeface="Calibri" panose="020F0502020204030204" pitchFamily="34" charset="0"/>
                          <a:cs typeface="Calibri" panose="020F0502020204030204" pitchFamily="34" charset="0"/>
                        </a:rPr>
                        <a:t>organised</a:t>
                      </a:r>
                      <a:r>
                        <a:rPr lang="en-US" sz="700" dirty="0">
                          <a:latin typeface="Calibri" panose="020F0502020204030204" pitchFamily="34" charset="0"/>
                          <a:cs typeface="Calibri" panose="020F0502020204030204" pitchFamily="34" charset="0"/>
                        </a:rPr>
                        <a:t> by Durham Cricket.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Cost of transport.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PE Spending.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696298"/>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t>Think about specific areas of need such as </a:t>
            </a:r>
            <a:r>
              <a:rPr lang="en-US" sz="850" b="1" dirty="0"/>
              <a:t>inactive girls, SEND and disadvantaged pupils</a:t>
            </a:r>
          </a:p>
          <a:p>
            <a:pPr marL="171450" indent="-171450">
              <a:lnSpc>
                <a:spcPct val="124000"/>
              </a:lnSpc>
              <a:buFont typeface="Arial" panose="020B0604020202020204" pitchFamily="34" charset="0"/>
              <a:buChar char="•"/>
            </a:pPr>
            <a:r>
              <a:rPr lang="en-US" sz="850" dirty="0"/>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t>Consider which of the 5 key areas improvements will be focusing on:</a:t>
            </a:r>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3059600904"/>
              </p:ext>
            </p:extLst>
          </p:nvPr>
        </p:nvGraphicFramePr>
        <p:xfrm>
          <a:off x="396110" y="2303816"/>
          <a:ext cx="5530128" cy="1965960"/>
        </p:xfrm>
        <a:graphic>
          <a:graphicData uri="http://schemas.openxmlformats.org/drawingml/2006/table">
            <a:tbl>
              <a:tblPr firstRow="1" bandRow="1">
                <a:tableStyleId>{5C22544A-7EE6-4342-B048-85BDC9FD1C3A}</a:tableStyleId>
              </a:tblPr>
              <a:tblGrid>
                <a:gridCol w="1097410">
                  <a:extLst>
                    <a:ext uri="{9D8B030D-6E8A-4147-A177-3AD203B41FA5}">
                      <a16:colId xmlns:a16="http://schemas.microsoft.com/office/drawing/2014/main" val="1397519339"/>
                    </a:ext>
                  </a:extLst>
                </a:gridCol>
                <a:gridCol w="2517648">
                  <a:extLst>
                    <a:ext uri="{9D8B030D-6E8A-4147-A177-3AD203B41FA5}">
                      <a16:colId xmlns:a16="http://schemas.microsoft.com/office/drawing/2014/main" val="279180329"/>
                    </a:ext>
                  </a:extLst>
                </a:gridCol>
                <a:gridCol w="1915070">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88 % of pupils in Y6 can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r>
                        <a:rPr lang="en-US" sz="700" dirty="0">
                          <a:effectLst/>
                          <a:latin typeface="Calibri" panose="020F0502020204030204" pitchFamily="34" charset="0"/>
                          <a:cs typeface="Calibri" panose="020F0502020204030204" pitchFamily="34" charset="0"/>
                        </a:rPr>
                        <a: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effectLst/>
                          <a:latin typeface="Calibri" panose="020F0502020204030204" pitchFamily="34" charset="0"/>
                          <a:ea typeface="Calibri" panose="020F0502020204030204" pitchFamily="34" charset="0"/>
                          <a:cs typeface="Calibri" panose="020F0502020204030204" pitchFamily="34" charset="0"/>
                        </a:rPr>
                        <a:t>Evidence recorded on last years reporting and evaluation form. </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would like increase these figures so they are closer to 100 %. </a:t>
                      </a:r>
                    </a:p>
                    <a:p>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effectLst/>
                          <a:latin typeface="Calibri" panose="020F0502020204030204" pitchFamily="34" charset="0"/>
                          <a:ea typeface="Calibri" panose="020F0502020204030204" pitchFamily="34" charset="0"/>
                          <a:cs typeface="Calibri" panose="020F0502020204030204" pitchFamily="34" charset="0"/>
                        </a:rPr>
                        <a:t>Evidence recorded </a:t>
                      </a:r>
                      <a:r>
                        <a:rPr lang="en-GB" sz="700" dirty="0">
                          <a:effectLst/>
                          <a:latin typeface="Calibri" panose="020F0502020204030204" pitchFamily="34" charset="0"/>
                          <a:ea typeface="Calibri" panose="020F0502020204030204" pitchFamily="34" charset="0"/>
                          <a:cs typeface="Calibri" panose="020F0502020204030204" pitchFamily="34" charset="0"/>
                        </a:rPr>
                        <a:t>by the swimming teachers.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72 % can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effectLst/>
                          <a:latin typeface="Calibri" panose="020F0502020204030204" pitchFamily="34" charset="0"/>
                          <a:ea typeface="Calibri" panose="020F0502020204030204" pitchFamily="34" charset="0"/>
                          <a:cs typeface="Calibri" panose="020F0502020204030204" pitchFamily="34" charset="0"/>
                        </a:rPr>
                        <a:t>Evidence recorded on last years reporting and evaluation form. </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would like increase these figures so they are closer to 100 %. </a:t>
                      </a:r>
                    </a:p>
                    <a:p>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effectLst/>
                          <a:latin typeface="Calibri" panose="020F0502020204030204" pitchFamily="34" charset="0"/>
                          <a:ea typeface="Calibri" panose="020F0502020204030204" pitchFamily="34" charset="0"/>
                          <a:cs typeface="Calibri" panose="020F0502020204030204" pitchFamily="34" charset="0"/>
                        </a:rPr>
                        <a:t>Evidence recorded </a:t>
                      </a:r>
                      <a:r>
                        <a:rPr lang="en-GB" sz="700" dirty="0">
                          <a:effectLst/>
                          <a:latin typeface="Calibri" panose="020F0502020204030204" pitchFamily="34" charset="0"/>
                          <a:ea typeface="Calibri" panose="020F0502020204030204" pitchFamily="34" charset="0"/>
                          <a:cs typeface="Calibri" panose="020F0502020204030204" pitchFamily="34" charset="0"/>
                        </a:rPr>
                        <a:t>by the swimming teachers.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66 % can </a:t>
                      </a:r>
                      <a:r>
                        <a:rPr lang="en-US" sz="700" dirty="0">
                          <a:effectLst/>
                          <a:latin typeface="Calibri" panose="020F0502020204030204" pitchFamily="34" charset="0"/>
                          <a:cs typeface="Calibri" panose="020F0502020204030204" pitchFamily="34" charset="0"/>
                        </a:rPr>
                        <a:t>perform safe self-rescue in different water-based situations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effectLst/>
                          <a:latin typeface="Calibri" panose="020F0502020204030204" pitchFamily="34" charset="0"/>
                          <a:ea typeface="Calibri" panose="020F0502020204030204" pitchFamily="34" charset="0"/>
                          <a:cs typeface="Calibri" panose="020F0502020204030204" pitchFamily="34" charset="0"/>
                        </a:rPr>
                        <a:t>Evidence recorded on last years reporting and evaluation form. </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would like increase these figures so they are closer to 100 %. </a:t>
                      </a:r>
                    </a:p>
                    <a:p>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effectLst/>
                          <a:latin typeface="Calibri" panose="020F0502020204030204" pitchFamily="34" charset="0"/>
                          <a:ea typeface="Calibri" panose="020F0502020204030204" pitchFamily="34" charset="0"/>
                          <a:cs typeface="Calibri" panose="020F0502020204030204" pitchFamily="34" charset="0"/>
                        </a:rPr>
                        <a:t>Evidence recorded </a:t>
                      </a:r>
                      <a:r>
                        <a:rPr lang="en-GB" sz="700" dirty="0">
                          <a:effectLst/>
                          <a:latin typeface="Calibri" panose="020F0502020204030204" pitchFamily="34" charset="0"/>
                          <a:ea typeface="Calibri" panose="020F0502020204030204" pitchFamily="34" charset="0"/>
                          <a:cs typeface="Calibri" panose="020F0502020204030204" pitchFamily="34" charset="0"/>
                        </a:rPr>
                        <a:t>by the swimming teachers.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E8B5FDB1-5538-DC46-5C8D-0386BD9BBC8C}"/>
              </a:ext>
            </a:extLst>
          </p:cNvPr>
          <p:cNvSpPr/>
          <p:nvPr/>
        </p:nvSpPr>
        <p:spPr>
          <a:xfrm>
            <a:off x="16752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76557889"/>
              </p:ext>
            </p:extLst>
          </p:nvPr>
        </p:nvGraphicFramePr>
        <p:xfrm>
          <a:off x="241825" y="283020"/>
          <a:ext cx="5530128" cy="1963607"/>
        </p:xfrm>
        <a:graphic>
          <a:graphicData uri="http://schemas.openxmlformats.org/drawingml/2006/table">
            <a:tbl>
              <a:tblPr firstRow="1" bandRow="1">
                <a:tableStyleId>{5C22544A-7EE6-4342-B048-85BDC9FD1C3A}</a:tableStyleId>
              </a:tblPr>
              <a:tblGrid>
                <a:gridCol w="904223">
                  <a:extLst>
                    <a:ext uri="{9D8B030D-6E8A-4147-A177-3AD203B41FA5}">
                      <a16:colId xmlns:a16="http://schemas.microsoft.com/office/drawing/2014/main" val="1397519339"/>
                    </a:ext>
                  </a:extLst>
                </a:gridCol>
                <a:gridCol w="1139952">
                  <a:extLst>
                    <a:ext uri="{9D8B030D-6E8A-4147-A177-3AD203B41FA5}">
                      <a16:colId xmlns:a16="http://schemas.microsoft.com/office/drawing/2014/main" val="279180329"/>
                    </a:ext>
                  </a:extLst>
                </a:gridCol>
                <a:gridCol w="1274064">
                  <a:extLst>
                    <a:ext uri="{9D8B030D-6E8A-4147-A177-3AD203B41FA5}">
                      <a16:colId xmlns:a16="http://schemas.microsoft.com/office/drawing/2014/main" val="1419483341"/>
                    </a:ext>
                  </a:extLst>
                </a:gridCol>
                <a:gridCol w="2211889">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algn="l">
                        <a:lnSpc>
                          <a:spcPct val="100000"/>
                        </a:lnSpc>
                      </a:pPr>
                      <a:r>
                        <a:rPr lang="en-GB" sz="600" dirty="0">
                          <a:latin typeface="Calibri" panose="020F0502020204030204" pitchFamily="34" charset="0"/>
                          <a:ea typeface="Calibri" panose="020F0502020204030204" pitchFamily="34" charset="0"/>
                          <a:cs typeface="Calibri" panose="020F0502020204030204" pitchFamily="34" charset="0"/>
                        </a:rPr>
                        <a:t>Increase pupils' experiences of outdoor learning through PE and physical activity opportunities.</a:t>
                      </a:r>
                      <a:endParaRPr lang="en-US" sz="600" dirty="0">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latin typeface="Calibri" panose="020F0502020204030204" pitchFamily="34" charset="0"/>
                          <a:ea typeface="Calibri" panose="020F0502020204030204" pitchFamily="34" charset="0"/>
                          <a:cs typeface="Calibri" panose="020F0502020204030204" pitchFamily="34" charset="0"/>
                        </a:rPr>
                        <a:t>Outdoor learning provides meaningful opportunities for children to be physically active, develop teamwork and resilience, improve wellbeing, and apply movement skills in different environments. It also helps engage less active pupils and supports a lifelong enjoyment of being active outdoors.</a:t>
                      </a: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b="1" dirty="0">
                          <a:latin typeface="Calibri" panose="020F0502020204030204" pitchFamily="34" charset="0"/>
                          <a:ea typeface="Calibri" panose="020F0502020204030204" pitchFamily="34" charset="0"/>
                          <a:cs typeface="Calibri" panose="020F0502020204030204" pitchFamily="34" charset="0"/>
                        </a:rPr>
                        <a:t>Key Indicator 2: The engagement of all pupils in regular physical activity</a:t>
                      </a:r>
                      <a:endParaRPr lang="en-GB" sz="600" dirty="0">
                        <a:latin typeface="Calibri" panose="020F0502020204030204" pitchFamily="34" charset="0"/>
                        <a:ea typeface="Calibri" panose="020F0502020204030204" pitchFamily="34" charset="0"/>
                        <a:cs typeface="Calibri" panose="020F0502020204030204" pitchFamily="34" charset="0"/>
                      </a:endParaRPr>
                    </a:p>
                    <a:p>
                      <a:r>
                        <a:rPr lang="en-GB" sz="600" dirty="0">
                          <a:latin typeface="Calibri" panose="020F0502020204030204" pitchFamily="34" charset="0"/>
                          <a:ea typeface="Calibri" panose="020F0502020204030204" pitchFamily="34" charset="0"/>
                          <a:cs typeface="Calibri" panose="020F0502020204030204" pitchFamily="34" charset="0"/>
                        </a:rPr>
                        <a:t>Outdoor learning increases opportunities for children to be active throughout the school day. </a:t>
                      </a:r>
                    </a:p>
                    <a:p>
                      <a:r>
                        <a:rPr lang="en-GB" sz="600" dirty="0">
                          <a:latin typeface="Calibri" panose="020F0502020204030204" pitchFamily="34" charset="0"/>
                          <a:ea typeface="Calibri" panose="020F0502020204030204" pitchFamily="34" charset="0"/>
                          <a:cs typeface="Calibri" panose="020F0502020204030204" pitchFamily="34" charset="0"/>
                        </a:rPr>
                        <a:t>Encourages participation from pupils who may be less engaged in traditional sports. </a:t>
                      </a:r>
                    </a:p>
                    <a:p>
                      <a:r>
                        <a:rPr lang="en-GB" sz="600" dirty="0">
                          <a:latin typeface="Calibri" panose="020F0502020204030204" pitchFamily="34" charset="0"/>
                          <a:ea typeface="Calibri" panose="020F0502020204030204" pitchFamily="34" charset="0"/>
                          <a:cs typeface="Calibri" panose="020F0502020204030204" pitchFamily="34" charset="0"/>
                        </a:rPr>
                        <a:t>Supports active lifestyles and increased daily movement.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ea typeface="Calibri" panose="020F0502020204030204" pitchFamily="34" charset="0"/>
                          <a:cs typeface="Calibri" panose="020F0502020204030204" pitchFamily="34" charset="0"/>
                        </a:rPr>
                        <a:t>Increased use of school grounds for PE lessons and active learning.</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Outdoor Adventure Activities (OAA) incorporated into the PE curriculum.</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Muddy Monsters or outdoor learning sessions with a physical activity focus.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Pupils participating in orienteering, team-building challenges and problem-solving activities.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Photographs, lesson observations and pupil voice demonstrating increased outdoor learning opportunities.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PE planning showing outdoor activities across year groups.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Increased participation in active travel initiatives such as walk-to-school events.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Staff training to develop confidence in delivering outdoor physical activities.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Evidence of pupils developing resilience, communication and leadership skills through outdoor experiences.</a:t>
                      </a: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E8B5FDB1-5538-DC46-5C8D-0386BD9BBC8C}"/>
              </a:ext>
            </a:extLst>
          </p:cNvPr>
          <p:cNvSpPr/>
          <p:nvPr/>
        </p:nvSpPr>
        <p:spPr>
          <a:xfrm>
            <a:off x="16752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1461210669"/>
              </p:ext>
            </p:extLst>
          </p:nvPr>
        </p:nvGraphicFramePr>
        <p:xfrm>
          <a:off x="241825" y="283020"/>
          <a:ext cx="5530128" cy="2878007"/>
        </p:xfrm>
        <a:graphic>
          <a:graphicData uri="http://schemas.openxmlformats.org/drawingml/2006/table">
            <a:tbl>
              <a:tblPr firstRow="1" bandRow="1">
                <a:tableStyleId>{5C22544A-7EE6-4342-B048-85BDC9FD1C3A}</a:tableStyleId>
              </a:tblPr>
              <a:tblGrid>
                <a:gridCol w="904223">
                  <a:extLst>
                    <a:ext uri="{9D8B030D-6E8A-4147-A177-3AD203B41FA5}">
                      <a16:colId xmlns:a16="http://schemas.microsoft.com/office/drawing/2014/main" val="1397519339"/>
                    </a:ext>
                  </a:extLst>
                </a:gridCol>
                <a:gridCol w="1139952">
                  <a:extLst>
                    <a:ext uri="{9D8B030D-6E8A-4147-A177-3AD203B41FA5}">
                      <a16:colId xmlns:a16="http://schemas.microsoft.com/office/drawing/2014/main" val="279180329"/>
                    </a:ext>
                  </a:extLst>
                </a:gridCol>
                <a:gridCol w="1274064">
                  <a:extLst>
                    <a:ext uri="{9D8B030D-6E8A-4147-A177-3AD203B41FA5}">
                      <a16:colId xmlns:a16="http://schemas.microsoft.com/office/drawing/2014/main" val="1419483341"/>
                    </a:ext>
                  </a:extLst>
                </a:gridCol>
                <a:gridCol w="2211889">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Increase opportunities for pupils to access and participate in a wide range of PE and school sport events.</a:t>
                      </a:r>
                      <a:endParaRPr lang="en-US" sz="6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Providing access to a broad range of PE and sporting events increases participation, raises aspirations, develops confidence and teamwork, and allows pupils to experience both competitive and non-competitive physical activities. It helps ensure all children can find activities they enjoy and supports lifelong engagement in physical activity.</a:t>
                      </a: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b="1" dirty="0">
                          <a:latin typeface="Calibri" panose="020F0502020204030204" pitchFamily="34" charset="0"/>
                          <a:ea typeface="Calibri" panose="020F0502020204030204" pitchFamily="34" charset="0"/>
                          <a:cs typeface="Calibri" panose="020F0502020204030204" pitchFamily="34" charset="0"/>
                        </a:rPr>
                        <a:t>Key Indicator 4: Broader experience of a range of sports and activities offered to all pupils</a:t>
                      </a:r>
                    </a:p>
                    <a:p>
                      <a:r>
                        <a:rPr lang="en-GB" sz="600" dirty="0">
                          <a:latin typeface="Calibri" panose="020F0502020204030204" pitchFamily="34" charset="0"/>
                          <a:ea typeface="Calibri" panose="020F0502020204030204" pitchFamily="34" charset="0"/>
                          <a:cs typeface="Calibri" panose="020F0502020204030204" pitchFamily="34" charset="0"/>
                        </a:rPr>
                        <a:t>Providing access to a wide variety of festivals, competitions and sporting events enables pupils to experience activities beyond the curriculum and discover new interests and talents.</a:t>
                      </a:r>
                    </a:p>
                    <a:p>
                      <a:r>
                        <a:rPr lang="en-GB" sz="600" b="1" dirty="0">
                          <a:latin typeface="Calibri" panose="020F0502020204030204" pitchFamily="34" charset="0"/>
                          <a:ea typeface="Calibri" panose="020F0502020204030204" pitchFamily="34" charset="0"/>
                          <a:cs typeface="Calibri" panose="020F0502020204030204" pitchFamily="34" charset="0"/>
                        </a:rPr>
                        <a:t>Key Indicator 5: Increased participation in competitive sport</a:t>
                      </a:r>
                    </a:p>
                    <a:p>
                      <a:r>
                        <a:rPr lang="en-GB" sz="600" dirty="0">
                          <a:latin typeface="Calibri" panose="020F0502020204030204" pitchFamily="34" charset="0"/>
                          <a:ea typeface="Calibri" panose="020F0502020204030204" pitchFamily="34" charset="0"/>
                          <a:cs typeface="Calibri" panose="020F0502020204030204" pitchFamily="34" charset="0"/>
                        </a:rPr>
                        <a:t>Pupils have increased opportunities to represent the school and participate in both intra- and inter-school competitions, developing confidence, resilience and sportsmanship.</a:t>
                      </a:r>
                    </a:p>
                    <a:p>
                      <a:r>
                        <a:rPr lang="en-GB" sz="600" b="1" dirty="0">
                          <a:latin typeface="Calibri" panose="020F0502020204030204" pitchFamily="34" charset="0"/>
                          <a:ea typeface="Calibri" panose="020F0502020204030204" pitchFamily="34" charset="0"/>
                          <a:cs typeface="Calibri" panose="020F0502020204030204" pitchFamily="34" charset="0"/>
                        </a:rPr>
                        <a:t>Key Indicator 2: The engagement of all pupils in regular physical activity </a:t>
                      </a:r>
                      <a:r>
                        <a:rPr lang="en-GB" sz="600" b="1" i="1" dirty="0">
                          <a:latin typeface="Calibri" panose="020F0502020204030204" pitchFamily="34" charset="0"/>
                          <a:ea typeface="Calibri" panose="020F0502020204030204" pitchFamily="34" charset="0"/>
                          <a:cs typeface="Calibri" panose="020F0502020204030204" pitchFamily="34" charset="0"/>
                        </a:rPr>
                        <a:t>(where targeted participation is included)</a:t>
                      </a:r>
                      <a:endParaRPr lang="en-GB" sz="600" b="1" dirty="0">
                        <a:latin typeface="Calibri" panose="020F0502020204030204" pitchFamily="34" charset="0"/>
                        <a:ea typeface="Calibri" panose="020F0502020204030204" pitchFamily="34" charset="0"/>
                        <a:cs typeface="Calibri" panose="020F0502020204030204" pitchFamily="34" charset="0"/>
                      </a:endParaRPr>
                    </a:p>
                    <a:p>
                      <a:r>
                        <a:rPr lang="en-GB" sz="600" dirty="0">
                          <a:latin typeface="Calibri" panose="020F0502020204030204" pitchFamily="34" charset="0"/>
                          <a:ea typeface="Calibri" panose="020F0502020204030204" pitchFamily="34" charset="0"/>
                          <a:cs typeface="Calibri" panose="020F0502020204030204" pitchFamily="34" charset="0"/>
                        </a:rPr>
                        <a:t>By ensuring inclusive opportunities and targeting less active pupils, the school increases engagement in physical activity and encourages lifelong participation.</a:t>
                      </a:r>
                    </a:p>
                    <a:p>
                      <a:pPr algn="l">
                        <a:lnSpc>
                          <a:spcPct val="100000"/>
                        </a:lnSpc>
                      </a:pP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ea typeface="Calibri" panose="020F0502020204030204" pitchFamily="34" charset="0"/>
                          <a:cs typeface="Calibri" panose="020F0502020204030204" pitchFamily="34" charset="0"/>
                        </a:rPr>
                        <a:t>Increased number of pupils attending festivals, competitions and sporting events.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Participation in School Games events and local partnership competitions.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Opportunities for pupils to attend inclusive, developmental and competitive events.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Registers showing increased participation across different year groups and pupil groups.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Photographs, newsletters and social media posts celebrating participation.</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Pupil voice demonstrating enjoyment and increased confidence.</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Wider range of sports and activities accessed throughout the year.</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Transport records and event calendars showing attendance at external events.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Increased representation of SEND, disadvantaged and less active pupils at events</a:t>
                      </a:r>
                      <a:r>
                        <a:rPr lang="en-GB" sz="800" dirty="0"/>
                        <a:t>.</a:t>
                      </a: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1311354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E8B5FDB1-5538-DC46-5C8D-0386BD9BBC8C}"/>
              </a:ext>
            </a:extLst>
          </p:cNvPr>
          <p:cNvSpPr/>
          <p:nvPr/>
        </p:nvSpPr>
        <p:spPr>
          <a:xfrm>
            <a:off x="16752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554827887"/>
              </p:ext>
            </p:extLst>
          </p:nvPr>
        </p:nvGraphicFramePr>
        <p:xfrm>
          <a:off x="241825" y="283020"/>
          <a:ext cx="5530128" cy="2695127"/>
        </p:xfrm>
        <a:graphic>
          <a:graphicData uri="http://schemas.openxmlformats.org/drawingml/2006/table">
            <a:tbl>
              <a:tblPr firstRow="1" bandRow="1">
                <a:tableStyleId>{5C22544A-7EE6-4342-B048-85BDC9FD1C3A}</a:tableStyleId>
              </a:tblPr>
              <a:tblGrid>
                <a:gridCol w="904223">
                  <a:extLst>
                    <a:ext uri="{9D8B030D-6E8A-4147-A177-3AD203B41FA5}">
                      <a16:colId xmlns:a16="http://schemas.microsoft.com/office/drawing/2014/main" val="1397519339"/>
                    </a:ext>
                  </a:extLst>
                </a:gridCol>
                <a:gridCol w="1139952">
                  <a:extLst>
                    <a:ext uri="{9D8B030D-6E8A-4147-A177-3AD203B41FA5}">
                      <a16:colId xmlns:a16="http://schemas.microsoft.com/office/drawing/2014/main" val="279180329"/>
                    </a:ext>
                  </a:extLst>
                </a:gridCol>
                <a:gridCol w="1676400">
                  <a:extLst>
                    <a:ext uri="{9D8B030D-6E8A-4147-A177-3AD203B41FA5}">
                      <a16:colId xmlns:a16="http://schemas.microsoft.com/office/drawing/2014/main" val="1419483341"/>
                    </a:ext>
                  </a:extLst>
                </a:gridCol>
                <a:gridCol w="1809553">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Provide each year group with access to a specialist coach for one PE unit per year, with embedded CPD opportunities for teaching staff.</a:t>
                      </a:r>
                      <a:endParaRPr lang="en-US" sz="6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High-quality specialist coaching enhances the quality of PE provision for pupils whilst developing staff confidence, knowledge and teaching skills through in-session CPD. This creates a sustainable legacy by improving teaching practice and ensuring pupils benefit from engaging, high-quality PE experiences.</a:t>
                      </a: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b="1" dirty="0">
                          <a:latin typeface="Calibri" panose="020F0502020204030204" pitchFamily="34" charset="0"/>
                          <a:ea typeface="Calibri" panose="020F0502020204030204" pitchFamily="34" charset="0"/>
                          <a:cs typeface="Calibri" panose="020F0502020204030204" pitchFamily="34" charset="0"/>
                        </a:rPr>
                        <a:t>Key Indicator 1: Increased confidence, knowledge and skills of all staff in teaching PE and sport</a:t>
                      </a:r>
                    </a:p>
                    <a:p>
                      <a:r>
                        <a:rPr lang="en-GB" sz="600" dirty="0">
                          <a:latin typeface="Calibri" panose="020F0502020204030204" pitchFamily="34" charset="0"/>
                          <a:ea typeface="Calibri" panose="020F0502020204030204" pitchFamily="34" charset="0"/>
                          <a:cs typeface="Calibri" panose="020F0502020204030204" pitchFamily="34" charset="0"/>
                        </a:rPr>
                        <a:t>This aim directly supports staff development by providing teachers with high-quality CPD from specialist coaches during curriculum PE lessons. Through team teaching, observation, modelling and feedback, staff develop greater confidence, subject knowledge and teaching skills, leading to improved PE provision across the school.</a:t>
                      </a:r>
                    </a:p>
                    <a:p>
                      <a:r>
                        <a:rPr lang="en-GB" sz="600" b="1" dirty="0">
                          <a:latin typeface="Calibri" panose="020F0502020204030204" pitchFamily="34" charset="0"/>
                          <a:ea typeface="Calibri" panose="020F0502020204030204" pitchFamily="34" charset="0"/>
                          <a:cs typeface="Calibri" panose="020F0502020204030204" pitchFamily="34" charset="0"/>
                        </a:rPr>
                        <a:t>Key Indicator 2: The engagement of all pupils in regular physical activity</a:t>
                      </a:r>
                    </a:p>
                    <a:p>
                      <a:r>
                        <a:rPr lang="en-GB" sz="600" dirty="0">
                          <a:latin typeface="Calibri" panose="020F0502020204030204" pitchFamily="34" charset="0"/>
                          <a:ea typeface="Calibri" panose="020F0502020204030204" pitchFamily="34" charset="0"/>
                          <a:cs typeface="Calibri" panose="020F0502020204030204" pitchFamily="34" charset="0"/>
                        </a:rPr>
                        <a:t>Specialist coaches can deliver engaging, high-quality lessons that motivate pupils and increase participation in physical activity. Exposure to different sports and teaching approaches can help engage pupils who may be less active or less confident in PE.</a:t>
                      </a:r>
                    </a:p>
                    <a:p>
                      <a:r>
                        <a:rPr lang="en-GB" sz="600" b="1" dirty="0">
                          <a:latin typeface="Calibri" panose="020F0502020204030204" pitchFamily="34" charset="0"/>
                          <a:ea typeface="Calibri" panose="020F0502020204030204" pitchFamily="34" charset="0"/>
                          <a:cs typeface="Calibri" panose="020F0502020204030204" pitchFamily="34" charset="0"/>
                        </a:rPr>
                        <a:t>Key Indicator 4: Broader experience of a range of sports and activities offered to all pupils</a:t>
                      </a:r>
                    </a:p>
                    <a:p>
                      <a:r>
                        <a:rPr lang="en-GB" sz="600" dirty="0">
                          <a:latin typeface="Calibri" panose="020F0502020204030204" pitchFamily="34" charset="0"/>
                          <a:ea typeface="Calibri" panose="020F0502020204030204" pitchFamily="34" charset="0"/>
                          <a:cs typeface="Calibri" panose="020F0502020204030204" pitchFamily="34" charset="0"/>
                        </a:rPr>
                        <a:t>Providing each year group with a specialist-led unit allows pupils to access sports, activities and expertise that may not otherwise be available through the standard curriculum. This broadens pupils' experiences and enhances the quality of PE provision.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Specialist coaches working alongside teachers during PE units.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Staff participating in team teaching, observation and coaching feedback sessions.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Increased teacher confidence recorded through staff surveys and evaluations.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Lesson observations demonstrating improved PE teaching and subject knowledge.</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coaching timetables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 PE planning adapted and improved following coach support.</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Monitoring evidence showing greater staff independence in delivering PE lessons.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Pupil voice demonstrating enjoyment and engagement in specialist-led units.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Photographs and videos of coaching sessions.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Improved quality of teaching identified through PE subject leader monitoring and learning walks.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Staff able to confidently deliver the unit independently in subsequent years.</a:t>
                      </a: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bl>
          </a:graphicData>
        </a:graphic>
      </p:graphicFrame>
    </p:spTree>
    <p:extLst>
      <p:ext uri="{BB962C8B-B14F-4D97-AF65-F5344CB8AC3E}">
        <p14:creationId xmlns:p14="http://schemas.microsoft.com/office/powerpoint/2010/main" val="31912235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172240"/>
            <a:ext cx="3559359" cy="52322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a:t>
            </a:r>
            <a:r>
              <a:rPr lang="en-GB" sz="800" dirty="0">
                <a:latin typeface="Calibri" panose="020F0502020204030204" pitchFamily="34" charset="0"/>
                <a:ea typeface="Calibri" panose="020F0502020204030204" pitchFamily="34" charset="0"/>
                <a:cs typeface="Calibri" panose="020F0502020204030204" pitchFamily="34" charset="0"/>
              </a:rPr>
              <a:t>Increase pupils' experiences of outdoor learning through PE and physical activity opportunities.</a:t>
            </a:r>
            <a:endParaRPr lang="en-US" sz="800" dirty="0">
              <a:latin typeface="Calibri" panose="020F0502020204030204" pitchFamily="34" charset="0"/>
              <a:ea typeface="Calibri" panose="020F0502020204030204" pitchFamily="34" charset="0"/>
              <a:cs typeface="Calibri" panose="020F0502020204030204" pitchFamily="34" charset="0"/>
            </a:endParaRP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767926753"/>
              </p:ext>
            </p:extLst>
          </p:nvPr>
        </p:nvGraphicFramePr>
        <p:xfrm>
          <a:off x="172922" y="608754"/>
          <a:ext cx="5782870" cy="2133600"/>
        </p:xfrm>
        <a:graphic>
          <a:graphicData uri="http://schemas.openxmlformats.org/drawingml/2006/table">
            <a:tbl>
              <a:tblPr firstRow="1" bandRow="1">
                <a:tableStyleId>{5C22544A-7EE6-4342-B048-85BDC9FD1C3A}</a:tableStyleId>
              </a:tblPr>
              <a:tblGrid>
                <a:gridCol w="515926">
                  <a:extLst>
                    <a:ext uri="{9D8B030D-6E8A-4147-A177-3AD203B41FA5}">
                      <a16:colId xmlns:a16="http://schemas.microsoft.com/office/drawing/2014/main" val="1397519339"/>
                    </a:ext>
                  </a:extLst>
                </a:gridCol>
                <a:gridCol w="1030224">
                  <a:extLst>
                    <a:ext uri="{9D8B030D-6E8A-4147-A177-3AD203B41FA5}">
                      <a16:colId xmlns:a16="http://schemas.microsoft.com/office/drawing/2014/main" val="3874769663"/>
                    </a:ext>
                  </a:extLst>
                </a:gridCol>
                <a:gridCol w="1402080">
                  <a:extLst>
                    <a:ext uri="{9D8B030D-6E8A-4147-A177-3AD203B41FA5}">
                      <a16:colId xmlns:a16="http://schemas.microsoft.com/office/drawing/2014/main" val="279180329"/>
                    </a:ext>
                  </a:extLst>
                </a:gridCol>
                <a:gridCol w="1475232">
                  <a:extLst>
                    <a:ext uri="{9D8B030D-6E8A-4147-A177-3AD203B41FA5}">
                      <a16:colId xmlns:a16="http://schemas.microsoft.com/office/drawing/2014/main" val="1419483341"/>
                    </a:ext>
                  </a:extLst>
                </a:gridCol>
                <a:gridCol w="1359408">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latin typeface="Calibri" panose="020F0502020204030204" pitchFamily="34" charset="0"/>
                          <a:ea typeface="Calibri" panose="020F0502020204030204" pitchFamily="34" charset="0"/>
                          <a:cs typeface="Calibri" panose="020F0502020204030204" pitchFamily="34" charset="0"/>
                        </a:rPr>
                        <a:t>Increase pupils' experiences of outdoor learning through PE and physical activity opportunities.</a:t>
                      </a: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Embed outdoor learning opportunities within the PE curriculum across all year groups.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Implement Outdoor Adventurous Activities (OAA), orienteering, team-building challenges and active learning opportunities.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Utilise school grounds and outdoor spaces to deliver PE lessons and physical activities.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Provide staff with training to develop confidence in delivering outdoor learning activities.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Offer additional outdoor activity experiences through enrichment days and Muddy Monsters sessions.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Ensure outdoor learning opportunities are inclusive and accessible to all pupils.</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 Increased pupil participation in physical activity.</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Pupils demonstrate greater confidence, resilience, teamwork and problem-solving skills.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Improved engagement and enjoyment in PE lessons.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Broader experiences of physical activity beyond traditional sports.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Increased opportunities for less active pupils to participate and succeed.</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Improved physical wellbeing and positive attitudes towards outdoor activity.</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Staff confidence in delivering outdoor learning is enhanced.</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PE curriculum plans showing outdoor learning opportunities across year groups.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Photographs and videos of outdoor PE and OAA sessions.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Lesson observations and learning walks.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Pupil voice surveys demonstrating increased enjoyment and engagement.</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Participation data from outdoor activities and enrichment events.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Muddy Monsters timetables.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Evidence in newsletters, website updates and social media posts celebrating outdoor learning.</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172240"/>
            <a:ext cx="3559359" cy="52322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a:t>
            </a:r>
            <a:r>
              <a:rPr lang="en-GB" sz="800" dirty="0">
                <a:latin typeface="Calibri" panose="020F0502020204030204" pitchFamily="34" charset="0"/>
                <a:ea typeface="Calibri" panose="020F0502020204030204" pitchFamily="34" charset="0"/>
                <a:cs typeface="Calibri" panose="020F0502020204030204" pitchFamily="34" charset="0"/>
              </a:rPr>
              <a:t>Increase pupils' experiences of outdoor learning through PE and physical activity opportunities.</a:t>
            </a:r>
            <a:endParaRPr lang="en-US" sz="800" dirty="0">
              <a:latin typeface="Calibri" panose="020F0502020204030204" pitchFamily="34" charset="0"/>
              <a:ea typeface="Calibri" panose="020F0502020204030204" pitchFamily="34" charset="0"/>
              <a:cs typeface="Calibri" panose="020F0502020204030204" pitchFamily="34" charset="0"/>
            </a:endParaRP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839823208"/>
              </p:ext>
            </p:extLst>
          </p:nvPr>
        </p:nvGraphicFramePr>
        <p:xfrm>
          <a:off x="172922" y="608754"/>
          <a:ext cx="5782870" cy="2499360"/>
        </p:xfrm>
        <a:graphic>
          <a:graphicData uri="http://schemas.openxmlformats.org/drawingml/2006/table">
            <a:tbl>
              <a:tblPr firstRow="1" bandRow="1">
                <a:tableStyleId>{5C22544A-7EE6-4342-B048-85BDC9FD1C3A}</a:tableStyleId>
              </a:tblPr>
              <a:tblGrid>
                <a:gridCol w="515926">
                  <a:extLst>
                    <a:ext uri="{9D8B030D-6E8A-4147-A177-3AD203B41FA5}">
                      <a16:colId xmlns:a16="http://schemas.microsoft.com/office/drawing/2014/main" val="1397519339"/>
                    </a:ext>
                  </a:extLst>
                </a:gridCol>
                <a:gridCol w="1030224">
                  <a:extLst>
                    <a:ext uri="{9D8B030D-6E8A-4147-A177-3AD203B41FA5}">
                      <a16:colId xmlns:a16="http://schemas.microsoft.com/office/drawing/2014/main" val="3874769663"/>
                    </a:ext>
                  </a:extLst>
                </a:gridCol>
                <a:gridCol w="1402080">
                  <a:extLst>
                    <a:ext uri="{9D8B030D-6E8A-4147-A177-3AD203B41FA5}">
                      <a16:colId xmlns:a16="http://schemas.microsoft.com/office/drawing/2014/main" val="279180329"/>
                    </a:ext>
                  </a:extLst>
                </a:gridCol>
                <a:gridCol w="1475232">
                  <a:extLst>
                    <a:ext uri="{9D8B030D-6E8A-4147-A177-3AD203B41FA5}">
                      <a16:colId xmlns:a16="http://schemas.microsoft.com/office/drawing/2014/main" val="1419483341"/>
                    </a:ext>
                  </a:extLst>
                </a:gridCol>
                <a:gridCol w="1359408">
                  <a:extLst>
                    <a:ext uri="{9D8B030D-6E8A-4147-A177-3AD203B41FA5}">
                      <a16:colId xmlns:a16="http://schemas.microsoft.com/office/drawing/2014/main" val="1532179531"/>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Pupils have experienced a wider range of physical activities through outdoor learning opportunities, leading to increased engagement and enjoyment in PE. Children have developed greater confidence, resilience, teamwork and problem-solving skills when participating in outdoor challenges and activities. Staff report that pupils who are sometimes less engaged in traditional PE lessons have responded positively to outdoor learning opportunities. Pupils are increasingly able to apply physical, social and communication skills in different environments.</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Yes. Outdoor learning opportunities have been embedded within the PE curriculum and long-term planning across year groups. Staff have developed their confidence and competence in delivering outdoor activities through CPD and shared practice. School grounds and local environments are now regularly utilised as learning spaces, providing a sustainable and cost-effective approach to broadening physical activity opportunities.</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Pupil voice demonstrating increased enjoyment and participation in outdoor activities.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PE curriculum maps and medium-term plans showing outdoor learning embedded across year groups.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Photographs and videos of outdoor learning sessions.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Lesson observations and learning walk records.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Increased participation rates in outdoor learning and enrichment activities.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Evidence of outdoor learning activities continuing independently following training and initial implementation.</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Newsletters, website updates and social media posts celebrating outdoor learning opportunities.</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rPr>
                        <a:t>£6000</a:t>
                      </a:r>
                    </a:p>
                    <a:p>
                      <a:pPr algn="l">
                        <a:lnSpc>
                          <a:spcPct val="100000"/>
                        </a:lnSpc>
                      </a:pPr>
                      <a:endParaRPr lang="en-US" sz="6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41129344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69C9E-67AA-3F69-6298-2FABAAE6F0B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F28FF5A9-AA58-DE6F-B862-5B3888BD018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4FD8F61E-148C-155F-6101-FF65E37D4262}"/>
              </a:ext>
            </a:extLst>
          </p:cNvPr>
          <p:cNvSpPr txBox="1"/>
          <p:nvPr/>
        </p:nvSpPr>
        <p:spPr>
          <a:xfrm>
            <a:off x="241825" y="172240"/>
            <a:ext cx="3559359" cy="52322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a:t>
            </a:r>
            <a:r>
              <a:rPr lang="en-GB" sz="800" dirty="0">
                <a:latin typeface="Calibri" panose="020F0502020204030204" pitchFamily="34" charset="0"/>
                <a:ea typeface="Calibri" panose="020F0502020204030204" pitchFamily="34" charset="0"/>
                <a:cs typeface="Calibri" panose="020F0502020204030204" pitchFamily="34" charset="0"/>
              </a:rPr>
              <a:t>Increase opportunities for pupils to access and participate in a wide range of PE and school sport events.</a:t>
            </a:r>
            <a:endParaRPr lang="en-US" sz="800" dirty="0">
              <a:effectLst/>
              <a:latin typeface="Calibri" panose="020F0502020204030204" pitchFamily="34" charset="0"/>
              <a:ea typeface="Calibri" panose="020F0502020204030204" pitchFamily="34" charset="0"/>
              <a:cs typeface="Calibri" panose="020F0502020204030204" pitchFamily="34" charset="0"/>
            </a:endParaRP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94E688-6515-9815-BF4B-1059CEF1B1F6}"/>
              </a:ext>
            </a:extLst>
          </p:cNvPr>
          <p:cNvGraphicFramePr>
            <a:graphicFrameLocks noGrp="1"/>
          </p:cNvGraphicFramePr>
          <p:nvPr>
            <p:extLst>
              <p:ext uri="{D42A27DB-BD31-4B8C-83A1-F6EECF244321}">
                <p14:modId xmlns:p14="http://schemas.microsoft.com/office/powerpoint/2010/main" val="2764416999"/>
              </p:ext>
            </p:extLst>
          </p:nvPr>
        </p:nvGraphicFramePr>
        <p:xfrm>
          <a:off x="294842" y="694098"/>
          <a:ext cx="5530128" cy="240792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42384">
                  <a:extLst>
                    <a:ext uri="{9D8B030D-6E8A-4147-A177-3AD203B41FA5}">
                      <a16:colId xmlns:a16="http://schemas.microsoft.com/office/drawing/2014/main" val="279180329"/>
                    </a:ext>
                  </a:extLst>
                </a:gridCol>
                <a:gridCol w="1491316">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latin typeface="Calibri" panose="020F0502020204030204" pitchFamily="34" charset="0"/>
                          <a:ea typeface="Calibri" panose="020F0502020204030204" pitchFamily="34" charset="0"/>
                          <a:cs typeface="Calibri" panose="020F0502020204030204" pitchFamily="34" charset="0"/>
                        </a:rPr>
                        <a:t>Increase opportunities for pupils to access and participate in a wide range of PE and school sport events.</a:t>
                      </a:r>
                      <a:endParaRPr lang="en-US" sz="6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Attend a broad range of School Games events, festivals, competitions and local partnership opportunities throughout the academic year.</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Provide opportunities for pupils of all abilities to participate in both competitive and non-competitive events.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Target participation from less active pupils, SEND pupils and disadvantaged pupils to ensure inclusivity.</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Arrange transport and staffing to maximise attendance at external events.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Promote events through assemblies, newsletters and celebration opportunities.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Develop links with local schools, sports clubs and School Games Organisers.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Offer a balance of participation, development and competitive pathways for pupils.</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Increased pupil participation in PE and school sport events.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More pupils representing the school across a wider range of activities.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Improved confidence, teamwork, leadership and communication skills.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Increased enthusiasm and engagement in PE lessons and extracurricular sport.</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Greater awareness of sporting opportunities available beyond school.</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Increased participation from targeted groups, including less active pupils.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Raised profile of PE and school sport across the school community.</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Event participation records and registers.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School Games participation data.</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Competition and festival calendars.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Pupil voice surveys demonstrating increased enjoyment and confidence.</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Photographs and videos from events.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Certificates, medals and participation awards.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Newsletters, social media posts and website articles celebrating involvement.</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PE subject leader monitoring reports.</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1655039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69C9E-67AA-3F69-6298-2FABAAE6F0B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F28FF5A9-AA58-DE6F-B862-5B3888BD018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4FD8F61E-148C-155F-6101-FF65E37D4262}"/>
              </a:ext>
            </a:extLst>
          </p:cNvPr>
          <p:cNvSpPr txBox="1"/>
          <p:nvPr/>
        </p:nvSpPr>
        <p:spPr>
          <a:xfrm>
            <a:off x="241825" y="172240"/>
            <a:ext cx="3559359" cy="52322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a:t>
            </a:r>
            <a:r>
              <a:rPr lang="en-GB" sz="800" dirty="0">
                <a:latin typeface="Calibri" panose="020F0502020204030204" pitchFamily="34" charset="0"/>
                <a:ea typeface="Calibri" panose="020F0502020204030204" pitchFamily="34" charset="0"/>
                <a:cs typeface="Calibri" panose="020F0502020204030204" pitchFamily="34" charset="0"/>
              </a:rPr>
              <a:t>Increase opportunities for pupils to access and participate in a wide range of PE and school sport events.</a:t>
            </a:r>
            <a:endParaRPr lang="en-US" sz="800" dirty="0">
              <a:effectLst/>
              <a:latin typeface="Calibri" panose="020F0502020204030204" pitchFamily="34" charset="0"/>
              <a:ea typeface="Calibri" panose="020F0502020204030204" pitchFamily="34" charset="0"/>
              <a:cs typeface="Calibri" panose="020F0502020204030204" pitchFamily="34" charset="0"/>
            </a:endParaRP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94E688-6515-9815-BF4B-1059CEF1B1F6}"/>
              </a:ext>
            </a:extLst>
          </p:cNvPr>
          <p:cNvGraphicFramePr>
            <a:graphicFrameLocks noGrp="1"/>
          </p:cNvGraphicFramePr>
          <p:nvPr>
            <p:extLst>
              <p:ext uri="{D42A27DB-BD31-4B8C-83A1-F6EECF244321}">
                <p14:modId xmlns:p14="http://schemas.microsoft.com/office/powerpoint/2010/main" val="1188577384"/>
              </p:ext>
            </p:extLst>
          </p:nvPr>
        </p:nvGraphicFramePr>
        <p:xfrm>
          <a:off x="294842" y="694098"/>
          <a:ext cx="5530128" cy="26822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42384">
                  <a:extLst>
                    <a:ext uri="{9D8B030D-6E8A-4147-A177-3AD203B41FA5}">
                      <a16:colId xmlns:a16="http://schemas.microsoft.com/office/drawing/2014/main" val="279180329"/>
                    </a:ext>
                  </a:extLst>
                </a:gridCol>
                <a:gridCol w="1491316">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Pupils have accessed a broader range of sporting opportunities than previously available, including festivals, competitions and development events. Participation rates have increased across the school, with more pupils representing the school in a variety of activities. Children have demonstrated increased confidence, resilience, teamwork and sportsmanship through participation in events. Many pupils have developed a greater enthusiasm for PE and physical activity, with some progressing to attend extracurricular clubs and community sports opportunities. Targeted groups, including less active pupils, have had increased opportunities to participate and experience success.</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Yes. Strong links have been established with local clubs, School Games Organisers and sporting partners, creating an ongoing calendar of opportunities for future years. Systems for identifying and selecting pupils, organising transport and promoting events are now embedded within school practice. Participation records and event planning can be used year-on-year to ensure continued access to a broad range of opportunities. Increased pupil enthusiasm and awareness of sporting opportunities has also helped create a positive culture around participation in PE and school sport.</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School Games Mark evidence and participation data. Registers showing increased participation across year groups. Records of festivals, competitions and sporting events attended. Pupil voice surveys highlighting enjoyment, confidence and aspirations. Photographs and videos from sporting events. Newsletters, website updates and social media posts celebrating participation. Certificates, medals and awards received. Participation tracking for SEND, disadvantaged and less active pupils. PE subject leader reports and monitoring documentation. Increased uptake of extracurricular sports clubs following event participation.</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rPr>
                        <a:t>£2000</a:t>
                      </a:r>
                    </a:p>
                    <a:p>
                      <a:pPr algn="l">
                        <a:lnSpc>
                          <a:spcPct val="100000"/>
                        </a:lnSpc>
                      </a:pPr>
                      <a:endParaRPr lang="en-US" sz="6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260789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07E74-3833-29CE-207E-3CF48DC16C3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AEBBDF-DE55-F66C-1809-BA1423BE9834}"/>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E5778-2ABF-786D-E9E1-7E651E56A44F}"/>
              </a:ext>
            </a:extLst>
          </p:cNvPr>
          <p:cNvSpPr txBox="1"/>
          <p:nvPr/>
        </p:nvSpPr>
        <p:spPr>
          <a:xfrm>
            <a:off x="241825" y="172240"/>
            <a:ext cx="3559359" cy="52322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a:t>
            </a:r>
            <a:r>
              <a:rPr lang="en-GB" sz="800" dirty="0">
                <a:latin typeface="Calibri" panose="020F0502020204030204" pitchFamily="34" charset="0"/>
                <a:ea typeface="Calibri" panose="020F0502020204030204" pitchFamily="34" charset="0"/>
                <a:cs typeface="Calibri" panose="020F0502020204030204" pitchFamily="34" charset="0"/>
              </a:rPr>
              <a:t>Provide each year group with access to a specialist coach for one PE unit per year, with embedded CPD opportunities for teaching staff.</a:t>
            </a:r>
            <a:endParaRPr lang="en-US" sz="800" dirty="0">
              <a:effectLst/>
              <a:latin typeface="Calibri" panose="020F0502020204030204" pitchFamily="34" charset="0"/>
              <a:ea typeface="Calibri" panose="020F0502020204030204" pitchFamily="34" charset="0"/>
              <a:cs typeface="Calibri" panose="020F0502020204030204" pitchFamily="34" charset="0"/>
            </a:endParaRP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49DC3219-B457-2767-3A43-739FED7A8C4E}"/>
              </a:ext>
            </a:extLst>
          </p:cNvPr>
          <p:cNvGraphicFramePr>
            <a:graphicFrameLocks noGrp="1"/>
          </p:cNvGraphicFramePr>
          <p:nvPr>
            <p:extLst>
              <p:ext uri="{D42A27DB-BD31-4B8C-83A1-F6EECF244321}">
                <p14:modId xmlns:p14="http://schemas.microsoft.com/office/powerpoint/2010/main" val="829707413"/>
              </p:ext>
            </p:extLst>
          </p:nvPr>
        </p:nvGraphicFramePr>
        <p:xfrm>
          <a:off x="294842" y="694098"/>
          <a:ext cx="5530128" cy="286512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42384">
                  <a:extLst>
                    <a:ext uri="{9D8B030D-6E8A-4147-A177-3AD203B41FA5}">
                      <a16:colId xmlns:a16="http://schemas.microsoft.com/office/drawing/2014/main" val="279180329"/>
                    </a:ext>
                  </a:extLst>
                </a:gridCol>
                <a:gridCol w="1491316">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latin typeface="Calibri" panose="020F0502020204030204" pitchFamily="34" charset="0"/>
                          <a:ea typeface="Calibri" panose="020F0502020204030204" pitchFamily="34" charset="0"/>
                          <a:cs typeface="Calibri" panose="020F0502020204030204" pitchFamily="34" charset="0"/>
                        </a:rPr>
                        <a:t>Provide each year group with access to a specialist coach for one PE unit per year, with embedded CPD opportunities for teaching staff.</a:t>
                      </a:r>
                      <a:endParaRPr lang="en-US" sz="6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Work with specialist PE coaches to deliver one high-quality PE unit for each year group annually.</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Coaches work alongside class teachers through team teaching, modelling, observation and feedback.</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Select units that enhance the existing PE curriculum and broaden staff expertise in a range of sports and activities.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Share coaching resources, lesson plans and assessment approaches with teachers to support future delivery.</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Encourage staff to take an active role in sessions rather than relying solely on the specialist coach.</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Use feedback from coaches and staff evaluations to identify further development needs.</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Improved confidence, knowledge and skills of staff in delivering PE lessons.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Teachers develop a stronger understanding of effective PE pedagogy, differentiation and assessment.</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Increased consistency and quality of PE teaching across year groups.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Pupils benefit from expert coaching, high-quality lessons and exposure to a wider range of sporting experiences.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Increased pupil engagement, enjoyment and participation in PE lessons.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Staff are more confident to independently deliver specialist units in future years.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Improved sustainability of PE provision through staff development and shared expertise.</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Specialist coaching timetables and session plans.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Teacher feedback questionnaires showing increased confidence.</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Lesson observations and learning walks demonstrating improved PE delivery.</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Photographs and videos of specialist-led sessions.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PE planning showing units delivered.</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 Pupil voice demonstrating increased enjoyment and engagement.</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Subject leader monitoring reports.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Coaching feedback and action points.</a:t>
                      </a:r>
                      <a:br>
                        <a:rPr lang="en-GB" sz="600" dirty="0">
                          <a:latin typeface="Calibri" panose="020F0502020204030204" pitchFamily="34" charset="0"/>
                          <a:ea typeface="Calibri" panose="020F0502020204030204" pitchFamily="34" charset="0"/>
                          <a:cs typeface="Calibri" panose="020F0502020204030204" pitchFamily="34" charset="0"/>
                        </a:rPr>
                      </a:br>
                      <a:r>
                        <a:rPr lang="en-GB" sz="600" dirty="0">
                          <a:latin typeface="Calibri" panose="020F0502020204030204" pitchFamily="34" charset="0"/>
                          <a:ea typeface="Calibri" panose="020F0502020204030204" pitchFamily="34" charset="0"/>
                          <a:cs typeface="Calibri" panose="020F0502020204030204" pitchFamily="34" charset="0"/>
                        </a:rPr>
                        <a:t>• Evidence of teachers continuing to deliver units independently after specialist input.</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12634869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07E74-3833-29CE-207E-3CF48DC16C3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AEBBDF-DE55-F66C-1809-BA1423BE9834}"/>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E5778-2ABF-786D-E9E1-7E651E56A44F}"/>
              </a:ext>
            </a:extLst>
          </p:cNvPr>
          <p:cNvSpPr txBox="1"/>
          <p:nvPr/>
        </p:nvSpPr>
        <p:spPr>
          <a:xfrm>
            <a:off x="241825" y="172240"/>
            <a:ext cx="3559359" cy="52322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a:t>
            </a:r>
            <a:r>
              <a:rPr lang="en-GB" sz="800" dirty="0">
                <a:latin typeface="Calibri" panose="020F0502020204030204" pitchFamily="34" charset="0"/>
                <a:ea typeface="Calibri" panose="020F0502020204030204" pitchFamily="34" charset="0"/>
                <a:cs typeface="Calibri" panose="020F0502020204030204" pitchFamily="34" charset="0"/>
              </a:rPr>
              <a:t>Provide each year group with access to a specialist coach for one PE unit per year, with embedded CPD opportunities for teaching staff.</a:t>
            </a:r>
            <a:endParaRPr lang="en-US" sz="800" dirty="0">
              <a:effectLst/>
              <a:latin typeface="Calibri" panose="020F0502020204030204" pitchFamily="34" charset="0"/>
              <a:ea typeface="Calibri" panose="020F0502020204030204" pitchFamily="34" charset="0"/>
              <a:cs typeface="Calibri" panose="020F0502020204030204" pitchFamily="34" charset="0"/>
            </a:endParaRP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49DC3219-B457-2767-3A43-739FED7A8C4E}"/>
              </a:ext>
            </a:extLst>
          </p:cNvPr>
          <p:cNvGraphicFramePr>
            <a:graphicFrameLocks noGrp="1"/>
          </p:cNvGraphicFramePr>
          <p:nvPr>
            <p:extLst>
              <p:ext uri="{D42A27DB-BD31-4B8C-83A1-F6EECF244321}">
                <p14:modId xmlns:p14="http://schemas.microsoft.com/office/powerpoint/2010/main" val="1157369988"/>
              </p:ext>
            </p:extLst>
          </p:nvPr>
        </p:nvGraphicFramePr>
        <p:xfrm>
          <a:off x="294842" y="694098"/>
          <a:ext cx="5530128" cy="27736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42384">
                  <a:extLst>
                    <a:ext uri="{9D8B030D-6E8A-4147-A177-3AD203B41FA5}">
                      <a16:colId xmlns:a16="http://schemas.microsoft.com/office/drawing/2014/main" val="279180329"/>
                    </a:ext>
                  </a:extLst>
                </a:gridCol>
                <a:gridCol w="1491316">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latin typeface="Calibri" panose="020F0502020204030204" pitchFamily="34" charset="0"/>
                          <a:ea typeface="Calibri" panose="020F0502020204030204" pitchFamily="34" charset="0"/>
                          <a:cs typeface="Calibri" panose="020F0502020204030204" pitchFamily="34" charset="0"/>
                        </a:rPr>
                        <a:t>Pupils have benefited from high-quality specialist teaching across a range of PE units, increasing their confidence, skills and enjoyment of physical activity. Staff have developed greater confidence and subject knowledge through working alongside specialist coaches, resulting in improved consistency and quality of PE lessons across the school. Teachers have gained practical strategies for delivering, adapting and assessing PE activities, ensuring pupils of all abilities are supported and challenged.</a:t>
                      </a:r>
                    </a:p>
                    <a:p>
                      <a:r>
                        <a:rPr lang="en-GB" sz="600" dirty="0">
                          <a:latin typeface="Calibri" panose="020F0502020204030204" pitchFamily="34" charset="0"/>
                          <a:ea typeface="Calibri" panose="020F0502020204030204" pitchFamily="34" charset="0"/>
                          <a:cs typeface="Calibri" panose="020F0502020204030204" pitchFamily="34" charset="0"/>
                        </a:rPr>
                        <a:t>The partnership between coaches and staff has strengthened PE provision, with pupils experiencing engaging lessons that develop both physical skills and wider attributes such as teamwork, resilience and communication.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latin typeface="Calibri" panose="020F0502020204030204" pitchFamily="34" charset="0"/>
                          <a:ea typeface="Calibri" panose="020F0502020204030204" pitchFamily="34" charset="0"/>
                          <a:cs typeface="Calibri" panose="020F0502020204030204" pitchFamily="34" charset="0"/>
                        </a:rPr>
                        <a:t>Yes. The key focus of specialist coaching is to develop staff expertise rather than provide a short-term intervention. Through embedded CPD, modelling and team teaching, teachers gain the knowledge and confidence needed to continue delivering high-quality PE units independently.</a:t>
                      </a:r>
                    </a:p>
                    <a:p>
                      <a:r>
                        <a:rPr lang="en-GB" sz="600" dirty="0">
                          <a:latin typeface="Calibri" panose="020F0502020204030204" pitchFamily="34" charset="0"/>
                          <a:ea typeface="Calibri" panose="020F0502020204030204" pitchFamily="34" charset="0"/>
                          <a:cs typeface="Calibri" panose="020F0502020204030204" pitchFamily="34" charset="0"/>
                        </a:rPr>
                        <a:t>Resources, lesson structures and coaching feedback are shared with staff and incorporated into PE planning, ensuring improvements continue beyond the specialist coaching sessions. Future teachers and pupils will continue to benefit from the increased expertise developed across the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Specialist coach timetables and lesson plans. Teacher observations and feedback from coaching sessions. PE subject leader monitoring records. Learning walks demonstrating improved PE teaching practice. Pupil voice showing increased enjoyment and confidence in PE. Photographs and videos of specialist-led lessons. Updated PE curriculum maps and planning documents. Examples of staff independently delivering units following CPD.</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rPr>
                        <a:t>£3000</a:t>
                      </a:r>
                    </a:p>
                    <a:p>
                      <a:pPr algn="l">
                        <a:lnSpc>
                          <a:spcPct val="100000"/>
                        </a:lnSpc>
                      </a:pPr>
                      <a:endParaRPr lang="en-US" sz="6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1336595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B5ABEDC7130E24FAC64866EAC9DD8FD" ma:contentTypeVersion="13" ma:contentTypeDescription="Create a new document." ma:contentTypeScope="" ma:versionID="09f2864773fac93d2998688bee570f67">
  <xsd:schema xmlns:xsd="http://www.w3.org/2001/XMLSchema" xmlns:xs="http://www.w3.org/2001/XMLSchema" xmlns:p="http://schemas.microsoft.com/office/2006/metadata/properties" xmlns:ns2="8079c75e-7291-442f-bd83-8080dce3de5b" xmlns:ns3="3d3c4c6b-53b1-4a3b-89d7-32650844f0d4" targetNamespace="http://schemas.microsoft.com/office/2006/metadata/properties" ma:root="true" ma:fieldsID="9458d5d7ebad11b53f3c66ff2f134fd8" ns2:_="" ns3:_="">
    <xsd:import namespace="8079c75e-7291-442f-bd83-8080dce3de5b"/>
    <xsd:import namespace="3d3c4c6b-53b1-4a3b-89d7-32650844f0d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79c75e-7291-442f-bd83-8080dce3de5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5dd2b40-4876-466b-9e66-ce1cfae4883a"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d3c4c6b-53b1-4a3b-89d7-32650844f0d4"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918150f0-f370-4923-a2e3-af6940bc7bb0}" ma:internalName="TaxCatchAll" ma:showField="CatchAllData" ma:web="3d3c4c6b-53b1-4a3b-89d7-32650844f0d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d3c4c6b-53b1-4a3b-89d7-32650844f0d4" xsi:nil="true"/>
    <lcf76f155ced4ddcb4097134ff3c332f xmlns="8079c75e-7291-442f-bd83-8080dce3de5b">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3FAAE29-97A2-4A2F-BB99-66D8ACC7E8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079c75e-7291-442f-bd83-8080dce3de5b"/>
    <ds:schemaRef ds:uri="3d3c4c6b-53b1-4a3b-89d7-32650844f0d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9B2F543-9324-4793-84B8-1E74B8819DEE}">
  <ds:schemaRefs>
    <ds:schemaRef ds:uri="http://schemas.microsoft.com/sharepoint/v3/contenttype/forms"/>
  </ds:schemaRefs>
</ds:datastoreItem>
</file>

<file path=customXml/itemProps3.xml><?xml version="1.0" encoding="utf-8"?>
<ds:datastoreItem xmlns:ds="http://schemas.openxmlformats.org/officeDocument/2006/customXml" ds:itemID="{481C384F-A0D7-4F24-BFB4-DFAA48B83EF3}">
  <ds:schemaRefs>
    <ds:schemaRef ds:uri="http://purl.org/dc/elements/1.1/"/>
    <ds:schemaRef ds:uri="http://purl.org/dc/dcmitype/"/>
    <ds:schemaRef ds:uri="8079c75e-7291-442f-bd83-8080dce3de5b"/>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3d3c4c6b-53b1-4a3b-89d7-32650844f0d4"/>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1070</TotalTime>
  <Words>4489</Words>
  <Application>Microsoft Office PowerPoint</Application>
  <PresentationFormat>Custom</PresentationFormat>
  <Paragraphs>323</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Karen Turland</cp:lastModifiedBy>
  <cp:revision>22</cp:revision>
  <cp:lastPrinted>2026-07-14T07:35:32Z</cp:lastPrinted>
  <dcterms:created xsi:type="dcterms:W3CDTF">2025-10-08T18:09:30Z</dcterms:created>
  <dcterms:modified xsi:type="dcterms:W3CDTF">2026-07-29T12:59:29Z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0x0101008B5ABEDC7130E24FAC64866EAC9DD8FD</vt:lpwstr>
  </property>
  <property fmtid="{D5CDD505-2E9C-101B-9397-08002B2CF9AE}" pid="3" name="MediaServiceImageTags">
    <vt:lpwstr/>
  </property>
</Properties>
</file>