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23" autoAdjust="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L Stephenson" userId="97a1484a-5ba5-4224-96a1-984fda6d777d" providerId="ADAL" clId="{6FE18EDC-2186-4127-BA7A-6FCF9016AB88}"/>
    <pc:docChg chg="custSel modSld">
      <pc:chgData name="Miss L Stephenson" userId="97a1484a-5ba5-4224-96a1-984fda6d777d" providerId="ADAL" clId="{6FE18EDC-2186-4127-BA7A-6FCF9016AB88}" dt="2026-10-23T08:51:07.655" v="172" actId="20577"/>
      <pc:docMkLst>
        <pc:docMk/>
      </pc:docMkLst>
      <pc:sldChg chg="modSp mod">
        <pc:chgData name="Miss L Stephenson" userId="97a1484a-5ba5-4224-96a1-984fda6d777d" providerId="ADAL" clId="{6FE18EDC-2186-4127-BA7A-6FCF9016AB88}" dt="2026-10-23T08:51:07.655" v="172" actId="20577"/>
        <pc:sldMkLst>
          <pc:docMk/>
          <pc:sldMk cId="3833216771" sldId="258"/>
        </pc:sldMkLst>
        <pc:spChg chg="mod">
          <ac:chgData name="Miss L Stephenson" userId="97a1484a-5ba5-4224-96a1-984fda6d777d" providerId="ADAL" clId="{6FE18EDC-2186-4127-BA7A-6FCF9016AB88}" dt="2026-10-23T08:51:07.655" v="172" actId="20577"/>
          <ac:spMkLst>
            <pc:docMk/>
            <pc:sldMk cId="3833216771" sldId="258"/>
            <ac:spMk id="4" creationId="{21DF3AA0-BF2D-4E60-803D-6C40159BDF8D}"/>
          </ac:spMkLst>
        </pc:spChg>
      </pc:sldChg>
    </pc:docChg>
  </pc:docChgLst>
  <pc:docChgLst>
    <pc:chgData name="Miss A Thubron" userId="3afdd4c1-1f25-4f04-9e5d-a50c0d294a52" providerId="ADAL" clId="{F4A50830-B457-4E96-8146-45661D5497CF}"/>
    <pc:docChg chg="custSel modSld">
      <pc:chgData name="Miss A Thubron" userId="3afdd4c1-1f25-4f04-9e5d-a50c0d294a52" providerId="ADAL" clId="{F4A50830-B457-4E96-8146-45661D5497CF}" dt="2026-10-07T15:39:37.625" v="344" actId="20577"/>
      <pc:docMkLst>
        <pc:docMk/>
      </pc:docMkLst>
      <pc:sldChg chg="modSp">
        <pc:chgData name="Miss A Thubron" userId="3afdd4c1-1f25-4f04-9e5d-a50c0d294a52" providerId="ADAL" clId="{F4A50830-B457-4E96-8146-45661D5497CF}" dt="2026-10-07T14:49:43.062" v="0" actId="20578"/>
        <pc:sldMkLst>
          <pc:docMk/>
          <pc:sldMk cId="926512410" sldId="256"/>
        </pc:sldMkLst>
        <pc:spChg chg="mod">
          <ac:chgData name="Miss A Thubron" userId="3afdd4c1-1f25-4f04-9e5d-a50c0d294a52" providerId="ADAL" clId="{F4A50830-B457-4E96-8146-45661D5497CF}" dt="2026-10-07T14:49:43.062" v="0" actId="20578"/>
          <ac:spMkLst>
            <pc:docMk/>
            <pc:sldMk cId="926512410" sldId="256"/>
            <ac:spMk id="23" creationId="{DFE7366D-62D2-47D3-94CB-3403B25FE92E}"/>
          </ac:spMkLst>
        </pc:spChg>
      </pc:sldChg>
      <pc:sldChg chg="modSp mod">
        <pc:chgData name="Miss A Thubron" userId="3afdd4c1-1f25-4f04-9e5d-a50c0d294a52" providerId="ADAL" clId="{F4A50830-B457-4E96-8146-45661D5497CF}" dt="2026-10-07T15:39:37.625" v="344" actId="20577"/>
        <pc:sldMkLst>
          <pc:docMk/>
          <pc:sldMk cId="3833216771" sldId="258"/>
        </pc:sldMkLst>
        <pc:spChg chg="mod">
          <ac:chgData name="Miss A Thubron" userId="3afdd4c1-1f25-4f04-9e5d-a50c0d294a52" providerId="ADAL" clId="{F4A50830-B457-4E96-8146-45661D5497CF}" dt="2026-10-07T15:16:19.177" v="153" actId="207"/>
          <ac:spMkLst>
            <pc:docMk/>
            <pc:sldMk cId="3833216771" sldId="258"/>
            <ac:spMk id="4" creationId="{21DF3AA0-BF2D-4E60-803D-6C40159BDF8D}"/>
          </ac:spMkLst>
        </pc:spChg>
        <pc:spChg chg="mod">
          <ac:chgData name="Miss A Thubron" userId="3afdd4c1-1f25-4f04-9e5d-a50c0d294a52" providerId="ADAL" clId="{F4A50830-B457-4E96-8146-45661D5497CF}" dt="2026-10-07T15:28:08.008" v="211" actId="255"/>
          <ac:spMkLst>
            <pc:docMk/>
            <pc:sldMk cId="3833216771" sldId="258"/>
            <ac:spMk id="7" creationId="{2A517441-14E6-4A2A-9A55-CB6FE320F851}"/>
          </ac:spMkLst>
        </pc:spChg>
        <pc:spChg chg="mod">
          <ac:chgData name="Miss A Thubron" userId="3afdd4c1-1f25-4f04-9e5d-a50c0d294a52" providerId="ADAL" clId="{F4A50830-B457-4E96-8146-45661D5497CF}" dt="2026-10-07T15:39:37.625" v="344" actId="20577"/>
          <ac:spMkLst>
            <pc:docMk/>
            <pc:sldMk cId="3833216771" sldId="258"/>
            <ac:spMk id="8" creationId="{A7006B50-3120-4E83-B6F5-2AFCA90E55FD}"/>
          </ac:spMkLst>
        </pc:spChg>
        <pc:spChg chg="mod">
          <ac:chgData name="Miss A Thubron" userId="3afdd4c1-1f25-4f04-9e5d-a50c0d294a52" providerId="ADAL" clId="{F4A50830-B457-4E96-8146-45661D5497CF}" dt="2026-10-07T15:35:33.883" v="243" actId="2711"/>
          <ac:spMkLst>
            <pc:docMk/>
            <pc:sldMk cId="3833216771" sldId="258"/>
            <ac:spMk id="9" creationId="{221B8A28-CD0F-4FC9-AE60-01C1958E4B3B}"/>
          </ac:spMkLst>
        </pc:spChg>
      </pc:sldChg>
      <pc:sldChg chg="modSp mod">
        <pc:chgData name="Miss A Thubron" userId="3afdd4c1-1f25-4f04-9e5d-a50c0d294a52" providerId="ADAL" clId="{F4A50830-B457-4E96-8146-45661D5497CF}" dt="2026-10-07T15:37:32.317" v="300" actId="113"/>
        <pc:sldMkLst>
          <pc:docMk/>
          <pc:sldMk cId="721021169" sldId="259"/>
        </pc:sldMkLst>
        <pc:spChg chg="mod">
          <ac:chgData name="Miss A Thubron" userId="3afdd4c1-1f25-4f04-9e5d-a50c0d294a52" providerId="ADAL" clId="{F4A50830-B457-4E96-8146-45661D5497CF}" dt="2026-10-07T15:22:12.951" v="182" actId="20577"/>
          <ac:spMkLst>
            <pc:docMk/>
            <pc:sldMk cId="721021169" sldId="259"/>
            <ac:spMk id="4" creationId="{21DF3AA0-BF2D-4E60-803D-6C40159BDF8D}"/>
          </ac:spMkLst>
        </pc:spChg>
        <pc:spChg chg="mod">
          <ac:chgData name="Miss A Thubron" userId="3afdd4c1-1f25-4f04-9e5d-a50c0d294a52" providerId="ADAL" clId="{F4A50830-B457-4E96-8146-45661D5497CF}" dt="2026-10-07T15:05:21.413" v="91" actId="2711"/>
          <ac:spMkLst>
            <pc:docMk/>
            <pc:sldMk cId="721021169" sldId="259"/>
            <ac:spMk id="8" creationId="{A7006B50-3120-4E83-B6F5-2AFCA90E55FD}"/>
          </ac:spMkLst>
        </pc:spChg>
        <pc:spChg chg="mod">
          <ac:chgData name="Miss A Thubron" userId="3afdd4c1-1f25-4f04-9e5d-a50c0d294a52" providerId="ADAL" clId="{F4A50830-B457-4E96-8146-45661D5497CF}" dt="2026-10-07T15:00:33.823" v="82" actId="2711"/>
          <ac:spMkLst>
            <pc:docMk/>
            <pc:sldMk cId="721021169" sldId="259"/>
            <ac:spMk id="9" creationId="{221B8A28-CD0F-4FC9-AE60-01C1958E4B3B}"/>
          </ac:spMkLst>
        </pc:spChg>
        <pc:spChg chg="mod">
          <ac:chgData name="Miss A Thubron" userId="3afdd4c1-1f25-4f04-9e5d-a50c0d294a52" providerId="ADAL" clId="{F4A50830-B457-4E96-8146-45661D5497CF}" dt="2026-10-07T15:08:22.287" v="112" actId="20577"/>
          <ac:spMkLst>
            <pc:docMk/>
            <pc:sldMk cId="721021169" sldId="259"/>
            <ac:spMk id="14" creationId="{3A3A9C41-600A-4DCF-A64A-3D060A1EEAFC}"/>
          </ac:spMkLst>
        </pc:spChg>
        <pc:spChg chg="mod">
          <ac:chgData name="Miss A Thubron" userId="3afdd4c1-1f25-4f04-9e5d-a50c0d294a52" providerId="ADAL" clId="{F4A50830-B457-4E96-8146-45661D5497CF}" dt="2026-10-07T15:32:49.185" v="238" actId="20577"/>
          <ac:spMkLst>
            <pc:docMk/>
            <pc:sldMk cId="721021169" sldId="259"/>
            <ac:spMk id="15" creationId="{E020806A-47C9-4236-9961-E2C85E9E5562}"/>
          </ac:spMkLst>
        </pc:spChg>
        <pc:spChg chg="mod">
          <ac:chgData name="Miss A Thubron" userId="3afdd4c1-1f25-4f04-9e5d-a50c0d294a52" providerId="ADAL" clId="{F4A50830-B457-4E96-8146-45661D5497CF}" dt="2026-10-07T15:37:32.317" v="300" actId="113"/>
          <ac:spMkLst>
            <pc:docMk/>
            <pc:sldMk cId="721021169" sldId="259"/>
            <ac:spMk id="16" creationId="{40E638AB-1671-4E66-9149-E4CB1379376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76EBC-A555-4D31-9BEA-253423726478}" type="datetimeFigureOut">
              <a:rPr lang="en-GB" smtClean="0"/>
              <a:t>23/10/2026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3DA510-9F62-498B-81DE-9E9582BDF946}" type="slidenum">
              <a:rPr lang="en-GB" smtClean="0"/>
              <a:t>‹#›</a:t>
            </a:fld>
            <a:endParaRPr lang="en-GB"/>
          </a:p>
        </p:txBody>
      </p:sp>
    </p:spTree>
    <p:extLst>
      <p:ext uri="{BB962C8B-B14F-4D97-AF65-F5344CB8AC3E}">
        <p14:creationId xmlns:p14="http://schemas.microsoft.com/office/powerpoint/2010/main" val="389090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a:t>
            </a:fld>
            <a:endParaRPr lang="en-GB"/>
          </a:p>
        </p:txBody>
      </p:sp>
    </p:spTree>
    <p:extLst>
      <p:ext uri="{BB962C8B-B14F-4D97-AF65-F5344CB8AC3E}">
        <p14:creationId xmlns:p14="http://schemas.microsoft.com/office/powerpoint/2010/main" val="3576386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2</a:t>
            </a:fld>
            <a:endParaRPr lang="en-GB"/>
          </a:p>
        </p:txBody>
      </p:sp>
    </p:spTree>
    <p:extLst>
      <p:ext uri="{BB962C8B-B14F-4D97-AF65-F5344CB8AC3E}">
        <p14:creationId xmlns:p14="http://schemas.microsoft.com/office/powerpoint/2010/main" val="1762783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3</a:t>
            </a:fld>
            <a:endParaRPr lang="en-GB"/>
          </a:p>
        </p:txBody>
      </p:sp>
    </p:spTree>
    <p:extLst>
      <p:ext uri="{BB962C8B-B14F-4D97-AF65-F5344CB8AC3E}">
        <p14:creationId xmlns:p14="http://schemas.microsoft.com/office/powerpoint/2010/main" val="2662518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4</a:t>
            </a:fld>
            <a:endParaRPr lang="en-GB"/>
          </a:p>
        </p:txBody>
      </p:sp>
    </p:spTree>
    <p:extLst>
      <p:ext uri="{BB962C8B-B14F-4D97-AF65-F5344CB8AC3E}">
        <p14:creationId xmlns:p14="http://schemas.microsoft.com/office/powerpoint/2010/main" val="3900321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5</a:t>
            </a:fld>
            <a:endParaRPr lang="en-GB"/>
          </a:p>
        </p:txBody>
      </p:sp>
    </p:spTree>
    <p:extLst>
      <p:ext uri="{BB962C8B-B14F-4D97-AF65-F5344CB8AC3E}">
        <p14:creationId xmlns:p14="http://schemas.microsoft.com/office/powerpoint/2010/main" val="417644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6</a:t>
            </a:fld>
            <a:endParaRPr lang="en-GB"/>
          </a:p>
        </p:txBody>
      </p:sp>
    </p:spTree>
    <p:extLst>
      <p:ext uri="{BB962C8B-B14F-4D97-AF65-F5344CB8AC3E}">
        <p14:creationId xmlns:p14="http://schemas.microsoft.com/office/powerpoint/2010/main" val="2657428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7</a:t>
            </a:fld>
            <a:endParaRPr lang="en-GB"/>
          </a:p>
        </p:txBody>
      </p:sp>
    </p:spTree>
    <p:extLst>
      <p:ext uri="{BB962C8B-B14F-4D97-AF65-F5344CB8AC3E}">
        <p14:creationId xmlns:p14="http://schemas.microsoft.com/office/powerpoint/2010/main" val="42699381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8</a:t>
            </a:fld>
            <a:endParaRPr lang="en-GB"/>
          </a:p>
        </p:txBody>
      </p:sp>
    </p:spTree>
    <p:extLst>
      <p:ext uri="{BB962C8B-B14F-4D97-AF65-F5344CB8AC3E}">
        <p14:creationId xmlns:p14="http://schemas.microsoft.com/office/powerpoint/2010/main" val="1932535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9</a:t>
            </a:fld>
            <a:endParaRPr lang="en-GB"/>
          </a:p>
        </p:txBody>
      </p:sp>
    </p:spTree>
    <p:extLst>
      <p:ext uri="{BB962C8B-B14F-4D97-AF65-F5344CB8AC3E}">
        <p14:creationId xmlns:p14="http://schemas.microsoft.com/office/powerpoint/2010/main" val="25002607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10</a:t>
            </a:fld>
            <a:endParaRPr lang="en-GB"/>
          </a:p>
        </p:txBody>
      </p:sp>
    </p:spTree>
    <p:extLst>
      <p:ext uri="{BB962C8B-B14F-4D97-AF65-F5344CB8AC3E}">
        <p14:creationId xmlns:p14="http://schemas.microsoft.com/office/powerpoint/2010/main" val="2009739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3DA510-9F62-498B-81DE-9E9582BDF946}" type="slidenum">
              <a:rPr lang="en-GB" smtClean="0"/>
              <a:t>11</a:t>
            </a:fld>
            <a:endParaRPr lang="en-GB"/>
          </a:p>
        </p:txBody>
      </p:sp>
    </p:spTree>
    <p:extLst>
      <p:ext uri="{BB962C8B-B14F-4D97-AF65-F5344CB8AC3E}">
        <p14:creationId xmlns:p14="http://schemas.microsoft.com/office/powerpoint/2010/main" val="3651652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French to be included in future newsletters </a:t>
            </a:r>
          </a:p>
          <a:p>
            <a:r>
              <a:rPr lang="en-GB" dirty="0"/>
              <a:t>Indoor PE and Out door PE to be rotated in each newsletter</a:t>
            </a:r>
          </a:p>
          <a:p>
            <a:r>
              <a:rPr lang="en-GB" dirty="0"/>
              <a:t>PSHE and Computing to be rotated in each newsletter</a:t>
            </a:r>
          </a:p>
          <a:p>
            <a:endParaRPr lang="en-GB" dirty="0"/>
          </a:p>
          <a:p>
            <a:r>
              <a:rPr lang="en-GB" b="1" dirty="0"/>
              <a:t>Ways to remain safe online to be in every newsletter</a:t>
            </a:r>
          </a:p>
          <a:p>
            <a:r>
              <a:rPr lang="en-GB" b="1" dirty="0"/>
              <a:t>Visits section to remain in every newsletter</a:t>
            </a:r>
          </a:p>
        </p:txBody>
      </p:sp>
      <p:sp>
        <p:nvSpPr>
          <p:cNvPr id="4" name="Slide Number Placeholder 3"/>
          <p:cNvSpPr>
            <a:spLocks noGrp="1"/>
          </p:cNvSpPr>
          <p:nvPr>
            <p:ph type="sldNum" sz="quarter" idx="5"/>
          </p:nvPr>
        </p:nvSpPr>
        <p:spPr/>
        <p:txBody>
          <a:bodyPr/>
          <a:lstStyle/>
          <a:p>
            <a:fld id="{0F3DA510-9F62-498B-81DE-9E9582BDF946}" type="slidenum">
              <a:rPr lang="en-GB" smtClean="0"/>
              <a:t>12</a:t>
            </a:fld>
            <a:endParaRPr lang="en-GB"/>
          </a:p>
        </p:txBody>
      </p:sp>
    </p:spTree>
    <p:extLst>
      <p:ext uri="{BB962C8B-B14F-4D97-AF65-F5344CB8AC3E}">
        <p14:creationId xmlns:p14="http://schemas.microsoft.com/office/powerpoint/2010/main" val="283567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00605-2E5C-41AF-97D5-E21FB13C21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00719B6-E433-4AB3-B6A2-3DA660AD51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77DC01-4499-4E24-ACAE-8C34DDD7A044}"/>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5" name="Footer Placeholder 4">
            <a:extLst>
              <a:ext uri="{FF2B5EF4-FFF2-40B4-BE49-F238E27FC236}">
                <a16:creationId xmlns:a16="http://schemas.microsoft.com/office/drawing/2014/main" id="{1CCCF96E-D2D0-47C5-BEB8-E8CC00AAB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106E7-B12E-46CA-B539-8CD8F7764370}"/>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3814911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78B42-BB05-4BA7-ACD0-7079EE2637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7396E7-206B-498D-905D-D029A1F3A1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920036-B5D6-400C-8898-B3C287EBDECC}"/>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5" name="Footer Placeholder 4">
            <a:extLst>
              <a:ext uri="{FF2B5EF4-FFF2-40B4-BE49-F238E27FC236}">
                <a16:creationId xmlns:a16="http://schemas.microsoft.com/office/drawing/2014/main" id="{38FA1E00-8E7A-4FC1-9203-67D37652BE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C38D8-07E6-4713-959C-6FFF3B6F1D2D}"/>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683888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8877-9C20-4E1B-92E3-82CFDB921E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4AC53A-445B-41D1-8456-2453DFB519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FADC44-DD05-493A-9E63-D451E69001CC}"/>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5" name="Footer Placeholder 4">
            <a:extLst>
              <a:ext uri="{FF2B5EF4-FFF2-40B4-BE49-F238E27FC236}">
                <a16:creationId xmlns:a16="http://schemas.microsoft.com/office/drawing/2014/main" id="{EEFA0D53-02AD-4765-8230-81D84AC236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BC16AB-B50C-4090-A846-DE876B886E42}"/>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2405669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54CB5-2FC5-4A15-B6E2-78853A5595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40C7C6-59D8-4801-9DF0-9D5E4A213F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72C5A2-00AD-4CB2-800E-D69C1214515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1A81F8E-5B7A-47D2-8BF3-4591D101D498}"/>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6" name="Footer Placeholder 5">
            <a:extLst>
              <a:ext uri="{FF2B5EF4-FFF2-40B4-BE49-F238E27FC236}">
                <a16:creationId xmlns:a16="http://schemas.microsoft.com/office/drawing/2014/main" id="{F31CB82B-D651-4824-9B28-9DE86EF042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653DB8-5677-40A5-93FB-E43479A0B2F9}"/>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4050597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CACE8-73E6-46AE-A04D-B1BEF52C8A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54D906-6867-4F70-9AA5-0191BB313E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4EF498-4DDF-41DC-B6F0-6435A03FEB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152BFA-258F-4C8F-A4AE-DAFCBE9CD8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AEDD47-53D9-4F41-BF72-D1AF9AE8BD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DA822B4-3159-4CF7-AB9A-BEF1100F1BAA}"/>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8" name="Footer Placeholder 7">
            <a:extLst>
              <a:ext uri="{FF2B5EF4-FFF2-40B4-BE49-F238E27FC236}">
                <a16:creationId xmlns:a16="http://schemas.microsoft.com/office/drawing/2014/main" id="{75A7D1C7-8DC2-4A5D-A3CA-AA79EEA2D3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821BF4-0136-42CB-8046-2957573067B7}"/>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870132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EADEA-FE00-4D13-BAC8-E6C6EAE0E9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618020-6D18-4973-9374-8ED527CA9D6F}"/>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4" name="Footer Placeholder 3">
            <a:extLst>
              <a:ext uri="{FF2B5EF4-FFF2-40B4-BE49-F238E27FC236}">
                <a16:creationId xmlns:a16="http://schemas.microsoft.com/office/drawing/2014/main" id="{50CE0B74-1809-43C2-BBA3-EA910FC31AC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F511F9-5BC9-44FC-843D-79D2E705F855}"/>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721271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870235-B14D-40A9-9A05-886451A0563C}"/>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3" name="Footer Placeholder 2">
            <a:extLst>
              <a:ext uri="{FF2B5EF4-FFF2-40B4-BE49-F238E27FC236}">
                <a16:creationId xmlns:a16="http://schemas.microsoft.com/office/drawing/2014/main" id="{5F417BA0-F72A-43D4-B940-11846CFA7F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6B6A08-8D63-489E-B443-E6AF745B4B8C}"/>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59410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34255-E7A6-4B7F-8492-7029F93EFB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ECB6FF-1ED1-4135-9434-BD224C5D63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8F141F-5E58-457B-A4BB-F72E5268E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1BEF26-AA8D-44BB-933A-5415FE387FE9}"/>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6" name="Footer Placeholder 5">
            <a:extLst>
              <a:ext uri="{FF2B5EF4-FFF2-40B4-BE49-F238E27FC236}">
                <a16:creationId xmlns:a16="http://schemas.microsoft.com/office/drawing/2014/main" id="{EBC18CD9-C996-4CE5-9B8F-907554AA84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DCC805-C11F-4092-B2F2-AD1758625834}"/>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2541289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CCEF9-4E3E-4CC8-9463-6DFB2B3BB3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7214FF-67FC-4E7C-922A-C656BD4F9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2661AA-939B-4CAA-B014-4F7CCFA461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86DDD-A0D8-42DB-BEF7-8ED08C1D7DFB}"/>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6" name="Footer Placeholder 5">
            <a:extLst>
              <a:ext uri="{FF2B5EF4-FFF2-40B4-BE49-F238E27FC236}">
                <a16:creationId xmlns:a16="http://schemas.microsoft.com/office/drawing/2014/main" id="{D4499FE0-2D33-4072-82E4-2D959346F3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999DEC-7187-45D4-A960-0BDFB47FE18A}"/>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451996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D864A-E268-4AEB-9D78-A4EADE5CAF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3225DD-B456-411E-B3CD-95E08E9A9F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D80C41-C9B9-42DC-A363-BF75977751FE}"/>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5" name="Footer Placeholder 4">
            <a:extLst>
              <a:ext uri="{FF2B5EF4-FFF2-40B4-BE49-F238E27FC236}">
                <a16:creationId xmlns:a16="http://schemas.microsoft.com/office/drawing/2014/main" id="{F55EA9E6-412F-4953-9DBD-D6A5FC06DE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3BE9B9-A177-4A9B-91A2-53971296CEF9}"/>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034404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21020F-5139-461D-B0BE-6A533E7030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89FFA5-8E0E-4B27-A24B-A1D9CB2737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640031-B5B4-42E7-AA5A-CCFCF206A8C9}"/>
              </a:ext>
            </a:extLst>
          </p:cNvPr>
          <p:cNvSpPr>
            <a:spLocks noGrp="1"/>
          </p:cNvSpPr>
          <p:nvPr>
            <p:ph type="dt" sz="half" idx="10"/>
          </p:nvPr>
        </p:nvSpPr>
        <p:spPr/>
        <p:txBody>
          <a:bodyPr/>
          <a:lstStyle/>
          <a:p>
            <a:fld id="{646CABE1-5ADB-420F-BD04-A1FA4BDF8AA6}" type="datetimeFigureOut">
              <a:rPr lang="en-GB" smtClean="0"/>
              <a:t>23/10/2026</a:t>
            </a:fld>
            <a:endParaRPr lang="en-GB"/>
          </a:p>
        </p:txBody>
      </p:sp>
      <p:sp>
        <p:nvSpPr>
          <p:cNvPr id="5" name="Footer Placeholder 4">
            <a:extLst>
              <a:ext uri="{FF2B5EF4-FFF2-40B4-BE49-F238E27FC236}">
                <a16:creationId xmlns:a16="http://schemas.microsoft.com/office/drawing/2014/main" id="{C73E1FDF-00F5-4AEC-89EE-0B59877C41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437D21-66AE-45B0-B858-1C2448C5A739}"/>
              </a:ext>
            </a:extLst>
          </p:cNvPr>
          <p:cNvSpPr>
            <a:spLocks noGrp="1"/>
          </p:cNvSpPr>
          <p:nvPr>
            <p:ph type="sldNum" sz="quarter" idx="12"/>
          </p:nvPr>
        </p:nvSpPr>
        <p:spPr/>
        <p:txBody>
          <a:bodyPr/>
          <a:lstStyle/>
          <a:p>
            <a:fld id="{7679F011-3C80-4CB3-8EAD-A649177139B8}" type="slidenum">
              <a:rPr lang="en-GB" smtClean="0"/>
              <a:t>‹#›</a:t>
            </a:fld>
            <a:endParaRPr lang="en-GB"/>
          </a:p>
        </p:txBody>
      </p:sp>
    </p:spTree>
    <p:extLst>
      <p:ext uri="{BB962C8B-B14F-4D97-AF65-F5344CB8AC3E}">
        <p14:creationId xmlns:p14="http://schemas.microsoft.com/office/powerpoint/2010/main" val="1542567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6CA-0916-49E9-B23A-55E2A1251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ACAF66-1AFE-4B26-8DBA-8ECFFB2497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F79DDA-DC87-4210-89D9-169C4B3292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CABE1-5ADB-420F-BD04-A1FA4BDF8AA6}" type="datetimeFigureOut">
              <a:rPr lang="en-GB" smtClean="0"/>
              <a:t>23/10/2026</a:t>
            </a:fld>
            <a:endParaRPr lang="en-GB"/>
          </a:p>
        </p:txBody>
      </p:sp>
      <p:sp>
        <p:nvSpPr>
          <p:cNvPr id="5" name="Footer Placeholder 4">
            <a:extLst>
              <a:ext uri="{FF2B5EF4-FFF2-40B4-BE49-F238E27FC236}">
                <a16:creationId xmlns:a16="http://schemas.microsoft.com/office/drawing/2014/main" id="{9B4FC0F5-FD56-48CE-980E-E61F6F3949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C608469-F45B-4880-B21A-B910425444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79F011-3C80-4CB3-8EAD-A649177139B8}" type="slidenum">
              <a:rPr lang="en-GB" smtClean="0"/>
              <a:t>‹#›</a:t>
            </a:fld>
            <a:endParaRPr lang="en-GB"/>
          </a:p>
        </p:txBody>
      </p:sp>
    </p:spTree>
    <p:extLst>
      <p:ext uri="{BB962C8B-B14F-4D97-AF65-F5344CB8AC3E}">
        <p14:creationId xmlns:p14="http://schemas.microsoft.com/office/powerpoint/2010/main" val="1705981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400" dirty="0"/>
              <a:t>Juniper, Sycamore and Chestnut Classes</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2060"/>
                </a:solidFill>
                <a:effectLst/>
                <a:latin typeface="Open Sans" panose="020B0606030504020204" pitchFamily="34" charset="0"/>
              </a:rPr>
              <a:t>Autumn 1</a:t>
            </a:r>
            <a:endParaRPr lang="en-GB" sz="2800" b="1" dirty="0">
              <a:solidFill>
                <a:srgbClr val="002060"/>
              </a:solidFill>
              <a:effectLst/>
              <a:latin typeface="Open Sans" panose="020B0606030504020204" pitchFamily="34" charset="0"/>
            </a:endParaRPr>
          </a:p>
        </p:txBody>
      </p:sp>
      <p:sp>
        <p:nvSpPr>
          <p:cNvPr id="20" name="Rectangle: Rounded Corners 19">
            <a:extLst>
              <a:ext uri="{FF2B5EF4-FFF2-40B4-BE49-F238E27FC236}">
                <a16:creationId xmlns:a16="http://schemas.microsoft.com/office/drawing/2014/main" id="{0B46F307-F3A2-415F-9BE6-FB1922C62309}"/>
              </a:ext>
            </a:extLst>
          </p:cNvPr>
          <p:cNvSpPr/>
          <p:nvPr/>
        </p:nvSpPr>
        <p:spPr>
          <a:xfrm>
            <a:off x="705953" y="697768"/>
            <a:ext cx="3801035" cy="25200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a:bodyPr>
          <a:lstStyle/>
          <a:p>
            <a:pPr algn="ctr"/>
            <a:r>
              <a:rPr lang="en-GB" sz="1100" b="1" dirty="0">
                <a:solidFill>
                  <a:schemeClr val="tx1"/>
                </a:solidFill>
                <a:latin typeface="Bradley Hand ITC" panose="03070402050302030203" pitchFamily="66" charset="0"/>
              </a:rPr>
              <a:t>English</a:t>
            </a:r>
          </a:p>
          <a:p>
            <a:pPr algn="just"/>
            <a:r>
              <a:rPr lang="en-GB" sz="1100" dirty="0">
                <a:solidFill>
                  <a:schemeClr val="tx1"/>
                </a:solidFill>
                <a:latin typeface="Bradley Hand ITC" panose="03070402050302030203" pitchFamily="66" charset="0"/>
              </a:rPr>
              <a:t>In Years 5 and 6, over the first two weeks of school, children will learn about Mahatma Gandhi’s life and achievements, developing their reading, vocabulary and writing skills while exploring themes of peace, fairness and equality.</a:t>
            </a:r>
          </a:p>
          <a:p>
            <a:pPr algn="just"/>
            <a:r>
              <a:rPr lang="en-GB" sz="1100" b="1" dirty="0">
                <a:solidFill>
                  <a:schemeClr val="tx1"/>
                </a:solidFill>
                <a:latin typeface="Bradley Hand ITC" panose="03070402050302030203" pitchFamily="66" charset="0"/>
              </a:rPr>
              <a:t>Year 5: </a:t>
            </a:r>
            <a:r>
              <a:rPr lang="en-GB" sz="1100" dirty="0">
                <a:solidFill>
                  <a:schemeClr val="tx1"/>
                </a:solidFill>
                <a:latin typeface="Bradley Hand ITC" panose="03070402050302030203" pitchFamily="66" charset="0"/>
              </a:rPr>
              <a:t>For the remainder of the half term children will be studying the book ’Queen of the Falls’ by Chris Van Allsburg. They will end the unit by  writing a diary entry about a significant event in Annie Edson Taylor’s life.</a:t>
            </a:r>
          </a:p>
          <a:p>
            <a:pPr algn="just"/>
            <a:r>
              <a:rPr lang="en-GB" sz="1100" b="1" dirty="0">
                <a:solidFill>
                  <a:schemeClr val="tx1"/>
                </a:solidFill>
                <a:latin typeface="Bradley Hand ITC" panose="03070402050302030203" pitchFamily="66" charset="0"/>
              </a:rPr>
              <a:t>Year 6: </a:t>
            </a:r>
            <a:r>
              <a:rPr lang="en-GB" sz="1100" dirty="0">
                <a:solidFill>
                  <a:schemeClr val="tx1"/>
                </a:solidFill>
                <a:latin typeface="Bradley Hand ITC" panose="03070402050302030203" pitchFamily="66" charset="0"/>
              </a:rPr>
              <a:t>For the rest of autumn 1 children will study Young, Gifted and Black by Jamia Wilson and Race to the Frozen North: The Matthew Henson Story by Catherine Johnson. They will end the unit by writing a diary entry about a significant event in Matthew Henson’s life.</a:t>
            </a:r>
          </a:p>
        </p:txBody>
      </p:sp>
      <p:sp>
        <p:nvSpPr>
          <p:cNvPr id="22" name="Rectangle: Rounded Corners 21">
            <a:extLst>
              <a:ext uri="{FF2B5EF4-FFF2-40B4-BE49-F238E27FC236}">
                <a16:creationId xmlns:a16="http://schemas.microsoft.com/office/drawing/2014/main" id="{A12F1C7D-652E-45E0-8884-3333F7BE7C81}"/>
              </a:ext>
            </a:extLst>
          </p:cNvPr>
          <p:cNvSpPr/>
          <p:nvPr/>
        </p:nvSpPr>
        <p:spPr>
          <a:xfrm>
            <a:off x="7758488" y="730209"/>
            <a:ext cx="3801035" cy="252000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200" b="1" dirty="0">
                <a:solidFill>
                  <a:schemeClr val="tx1"/>
                </a:solidFill>
                <a:latin typeface="Bradley Hand ITC" panose="03070402050302030203" pitchFamily="66" charset="0"/>
              </a:rPr>
              <a:t>Maths</a:t>
            </a:r>
          </a:p>
          <a:p>
            <a:pPr algn="just"/>
            <a:r>
              <a:rPr lang="en-GB" sz="1200" b="1" dirty="0">
                <a:solidFill>
                  <a:schemeClr val="tx1"/>
                </a:solidFill>
                <a:latin typeface="Bradley Hand ITC" panose="03070402050302030203" pitchFamily="66" charset="0"/>
              </a:rPr>
              <a:t>Year 5: </a:t>
            </a:r>
            <a:r>
              <a:rPr lang="en-GB" sz="1200" dirty="0">
                <a:solidFill>
                  <a:schemeClr val="tx1"/>
                </a:solidFill>
                <a:latin typeface="Bradley Hand ITC" panose="03070402050302030203" pitchFamily="66" charset="0"/>
              </a:rPr>
              <a:t>In maths this half term, children will work with numbers up to 1,000,000, developing their understanding of place value. They will practise addition, subtraction, multiplication and division.</a:t>
            </a:r>
          </a:p>
          <a:p>
            <a:pPr algn="just"/>
            <a:r>
              <a:rPr lang="en-GB" sz="1200" b="1" dirty="0">
                <a:solidFill>
                  <a:schemeClr val="tx1"/>
                </a:solidFill>
                <a:latin typeface="Bradley Hand ITC" panose="03070402050302030203" pitchFamily="66" charset="0"/>
              </a:rPr>
              <a:t>Year 6: </a:t>
            </a:r>
            <a:r>
              <a:rPr lang="en-GB" sz="1200" dirty="0">
                <a:solidFill>
                  <a:schemeClr val="tx1"/>
                </a:solidFill>
                <a:latin typeface="Bradley Hand ITC" panose="03070402050302030203" pitchFamily="66" charset="0"/>
              </a:rPr>
              <a:t>In maths this half term, children will develop their understanding of numbers up to 10,000,000, including place value, rounding and negative numbers. They will strengthen their skills in the four operations and solve increasingly complex problems. </a:t>
            </a:r>
          </a:p>
        </p:txBody>
      </p:sp>
      <p:sp>
        <p:nvSpPr>
          <p:cNvPr id="23" name="Rectangle: Rounded Corners 22">
            <a:extLst>
              <a:ext uri="{FF2B5EF4-FFF2-40B4-BE49-F238E27FC236}">
                <a16:creationId xmlns:a16="http://schemas.microsoft.com/office/drawing/2014/main" id="{DFE7366D-62D2-47D3-94CB-3403B25FE92E}"/>
              </a:ext>
            </a:extLst>
          </p:cNvPr>
          <p:cNvSpPr/>
          <p:nvPr/>
        </p:nvSpPr>
        <p:spPr>
          <a:xfrm>
            <a:off x="981519" y="3429000"/>
            <a:ext cx="3433614" cy="3249705"/>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r>
              <a:rPr lang="en-GB" b="1" dirty="0">
                <a:solidFill>
                  <a:schemeClr val="tx1"/>
                </a:solidFill>
                <a:latin typeface="Bradley Hand ITC" panose="03070402050302030203" pitchFamily="66" charset="0"/>
              </a:rPr>
              <a:t>Science</a:t>
            </a:r>
          </a:p>
          <a:p>
            <a:pPr algn="just"/>
            <a:r>
              <a:rPr lang="en-GB" b="1" dirty="0">
                <a:solidFill>
                  <a:schemeClr val="tx1"/>
                </a:solidFill>
                <a:latin typeface="Bradley Hand ITC" panose="03070402050302030203" pitchFamily="66" charset="0"/>
              </a:rPr>
              <a:t>Year 5: </a:t>
            </a:r>
            <a:r>
              <a:rPr lang="en-GB" dirty="0">
                <a:solidFill>
                  <a:schemeClr val="tx1"/>
                </a:solidFill>
                <a:latin typeface="Bradley Hand ITC" panose="03070402050302030203" pitchFamily="66" charset="0"/>
              </a:rPr>
              <a:t>n Year 5 Science, children will explore material properties, dissolving and separating mixtures, reversible and irreversible changes, and investigate how materials are used through practical experiments.</a:t>
            </a:r>
          </a:p>
          <a:p>
            <a:pPr algn="just"/>
            <a:r>
              <a:rPr lang="en-GB" dirty="0">
                <a:solidFill>
                  <a:schemeClr val="tx1"/>
                </a:solidFill>
                <a:latin typeface="Bradley Hand ITC" panose="03070402050302030203" pitchFamily="66" charset="0"/>
              </a:rPr>
              <a:t>I</a:t>
            </a:r>
          </a:p>
          <a:p>
            <a:pPr algn="just"/>
            <a:r>
              <a:rPr lang="en-GB" b="1" dirty="0">
                <a:solidFill>
                  <a:schemeClr val="tx1"/>
                </a:solidFill>
                <a:latin typeface="Bradley Hand ITC" panose="03070402050302030203" pitchFamily="66" charset="0"/>
              </a:rPr>
              <a:t>Year 6: </a:t>
            </a:r>
            <a:r>
              <a:rPr lang="en-GB" dirty="0">
                <a:solidFill>
                  <a:schemeClr val="tx1"/>
                </a:solidFill>
                <a:latin typeface="Bradley Hand ITC" panose="03070402050302030203" pitchFamily="66" charset="0"/>
              </a:rPr>
              <a:t>In Year 6 Science, children will classify living things, explore microorganisms, investigate Carl Linnaeus’ work, use classification keys, and discover how microorganisms can be both useful and harmful.</a:t>
            </a:r>
          </a:p>
        </p:txBody>
      </p:sp>
      <p:sp>
        <p:nvSpPr>
          <p:cNvPr id="24" name="Rectangle: Rounded Corners 23">
            <a:extLst>
              <a:ext uri="{FF2B5EF4-FFF2-40B4-BE49-F238E27FC236}">
                <a16:creationId xmlns:a16="http://schemas.microsoft.com/office/drawing/2014/main" id="{928868F2-F864-4E58-9994-96CB49695AE7}"/>
              </a:ext>
            </a:extLst>
          </p:cNvPr>
          <p:cNvSpPr/>
          <p:nvPr/>
        </p:nvSpPr>
        <p:spPr>
          <a:xfrm>
            <a:off x="8075715" y="3461392"/>
            <a:ext cx="3449085" cy="3234427"/>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7500" lnSpcReduction="20000"/>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a:p>
            <a:pPr algn="just"/>
            <a:r>
              <a:rPr lang="en-GB" dirty="0">
                <a:solidFill>
                  <a:schemeClr val="tx1"/>
                </a:solidFill>
                <a:latin typeface="Bradley Hand ITC" panose="03070402050302030203" pitchFamily="66" charset="0"/>
              </a:rPr>
              <a:t>Throughout our first English unit, children will explore key British Values, including democracy, the rule of law, individual liberty, mutual respect and tolerance. Through learning about Mahatma Gandhi’s life, beliefs and peaceful actions, children will consider the importance of fairness, equality, respect for others and standing up for what they believe is right without using violence. They will also discuss different viewpoints and develop an understanding of how individuals can help bring about positive change.</a:t>
            </a:r>
            <a:endParaRPr lang="en-GB" b="1" dirty="0">
              <a:solidFill>
                <a:schemeClr val="tx1"/>
              </a:solidFill>
              <a:latin typeface="Bradley Hand ITC" panose="03070402050302030203" pitchFamily="66" charset="0"/>
            </a:endParaRPr>
          </a:p>
        </p:txBody>
      </p:sp>
    </p:spTree>
    <p:extLst>
      <p:ext uri="{BB962C8B-B14F-4D97-AF65-F5344CB8AC3E}">
        <p14:creationId xmlns:p14="http://schemas.microsoft.com/office/powerpoint/2010/main" val="926512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Rounded Corners 10">
            <a:extLst>
              <a:ext uri="{FF2B5EF4-FFF2-40B4-BE49-F238E27FC236}">
                <a16:creationId xmlns:a16="http://schemas.microsoft.com/office/drawing/2014/main" id="{65B6C0FC-3E70-4B1E-BEF9-D51E2E3B1816}"/>
              </a:ext>
            </a:extLst>
          </p:cNvPr>
          <p:cNvSpPr/>
          <p:nvPr/>
        </p:nvSpPr>
        <p:spPr>
          <a:xfrm>
            <a:off x="1018056" y="246530"/>
            <a:ext cx="3801035" cy="318247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en-GB" b="1" dirty="0">
                <a:solidFill>
                  <a:schemeClr val="tx1"/>
                </a:solidFill>
                <a:latin typeface="Bradley Hand ITC" panose="03070402050302030203" pitchFamily="66" charset="0"/>
              </a:rPr>
              <a:t>PE</a:t>
            </a:r>
          </a:p>
          <a:p>
            <a:pPr algn="ctr"/>
            <a:r>
              <a:rPr lang="en-GB" b="1" dirty="0">
                <a:solidFill>
                  <a:schemeClr val="tx1"/>
                </a:solidFill>
                <a:latin typeface="Bradley Hand ITC" panose="03070402050302030203" pitchFamily="66" charset="0"/>
              </a:rPr>
              <a:t>Basketball</a:t>
            </a:r>
          </a:p>
          <a:p>
            <a:pPr algn="just"/>
            <a:r>
              <a:rPr lang="en-GB" dirty="0">
                <a:solidFill>
                  <a:schemeClr val="tx1"/>
                </a:solidFill>
                <a:latin typeface="Bradley Hand ITC" panose="03070402050302030203" pitchFamily="66" charset="0"/>
              </a:rPr>
              <a:t>This half term we will be looking at the invasion game of basketball. The unit of work will challenge pupils to apply their prior learning of passing and moving and dribbling to create attacks that result in a shooting opportunity. Pupils will be able to develop tactics for both attacking and defending and apply these successfully within their team.</a:t>
            </a:r>
          </a:p>
        </p:txBody>
      </p:sp>
      <p:sp>
        <p:nvSpPr>
          <p:cNvPr id="13" name="Rectangle: Rounded Corners 12">
            <a:extLst>
              <a:ext uri="{FF2B5EF4-FFF2-40B4-BE49-F238E27FC236}">
                <a16:creationId xmlns:a16="http://schemas.microsoft.com/office/drawing/2014/main" id="{9DC61D4D-FFE4-42B7-B1A1-D7F1A4D7729A}"/>
              </a:ext>
            </a:extLst>
          </p:cNvPr>
          <p:cNvSpPr/>
          <p:nvPr/>
        </p:nvSpPr>
        <p:spPr>
          <a:xfrm>
            <a:off x="1092154" y="3541199"/>
            <a:ext cx="3801035" cy="318247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en-GB" b="1" dirty="0">
                <a:solidFill>
                  <a:schemeClr val="tx1"/>
                </a:solidFill>
                <a:latin typeface="Bradley Hand ITC" panose="03070402050302030203" pitchFamily="66" charset="0"/>
              </a:rPr>
              <a:t>Art</a:t>
            </a:r>
          </a:p>
          <a:p>
            <a:pPr algn="ctr"/>
            <a:r>
              <a:rPr lang="en-GB" b="1" dirty="0">
                <a:solidFill>
                  <a:schemeClr val="tx1"/>
                </a:solidFill>
                <a:latin typeface="Bradley Hand ITC" panose="03070402050302030203" pitchFamily="66" charset="0"/>
              </a:rPr>
              <a:t>I need Space</a:t>
            </a:r>
          </a:p>
          <a:p>
            <a:pPr algn="just"/>
            <a:r>
              <a:rPr lang="en-GB" dirty="0">
                <a:solidFill>
                  <a:schemeClr val="tx1"/>
                </a:solidFill>
                <a:latin typeface="Bradley Hand ITC" panose="03070402050302030203" pitchFamily="66" charset="0"/>
              </a:rPr>
              <a:t>This unit focuses on understanding retrofuturism, developing skills in evaluating images and creating art through various drawing processes, including collagraph printmaking. It emphasises the development of pupils' independent artistic skills and their ability to generate, test, and refine ideas in their sketchbooks, leading to a final piece of artwork. </a:t>
            </a:r>
          </a:p>
          <a:p>
            <a:pPr algn="ctr"/>
            <a:endParaRPr lang="en-GB" b="1" dirty="0">
              <a:solidFill>
                <a:schemeClr val="tx1"/>
              </a:solidFill>
              <a:latin typeface="Bradley Hand ITC" panose="03070402050302030203" pitchFamily="66" charset="0"/>
            </a:endParaRPr>
          </a:p>
        </p:txBody>
      </p:sp>
      <p:sp>
        <p:nvSpPr>
          <p:cNvPr id="17" name="Rectangle: Rounded Corners 16">
            <a:extLst>
              <a:ext uri="{FF2B5EF4-FFF2-40B4-BE49-F238E27FC236}">
                <a16:creationId xmlns:a16="http://schemas.microsoft.com/office/drawing/2014/main" id="{5CBFD605-60A9-4847-97BE-4E4B4C43F174}"/>
              </a:ext>
            </a:extLst>
          </p:cNvPr>
          <p:cNvSpPr/>
          <p:nvPr/>
        </p:nvSpPr>
        <p:spPr>
          <a:xfrm>
            <a:off x="7214746" y="3541199"/>
            <a:ext cx="3801035" cy="318247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r>
              <a:rPr lang="en-GB" b="1" dirty="0">
                <a:solidFill>
                  <a:schemeClr val="tx1"/>
                </a:solidFill>
                <a:latin typeface="Bradley Hand ITC" panose="03070402050302030203" pitchFamily="66" charset="0"/>
              </a:rPr>
              <a:t>History</a:t>
            </a:r>
          </a:p>
          <a:p>
            <a:pPr algn="just"/>
            <a:r>
              <a:rPr lang="en-GB" b="1" dirty="0">
                <a:solidFill>
                  <a:schemeClr val="tx1"/>
                </a:solidFill>
                <a:latin typeface="Bradley Hand ITC" panose="03070402050302030203" pitchFamily="66" charset="0"/>
              </a:rPr>
              <a:t>Year 5: </a:t>
            </a:r>
            <a:r>
              <a:rPr lang="en-GB" dirty="0">
                <a:solidFill>
                  <a:schemeClr val="tx1"/>
                </a:solidFill>
                <a:latin typeface="Bradley Hand ITC" panose="03070402050302030203" pitchFamily="66" charset="0"/>
              </a:rPr>
              <a:t>The children will learn about what impact the Watergate Colliery had on the local area.</a:t>
            </a:r>
          </a:p>
          <a:p>
            <a:pPr algn="just"/>
            <a:r>
              <a:rPr lang="en-GB" b="1" dirty="0">
                <a:solidFill>
                  <a:schemeClr val="tx1"/>
                </a:solidFill>
                <a:latin typeface="Bradley Hand ITC" panose="03070402050302030203" pitchFamily="66" charset="0"/>
              </a:rPr>
              <a:t>Year 6: </a:t>
            </a:r>
            <a:r>
              <a:rPr lang="en-GB" dirty="0">
                <a:solidFill>
                  <a:schemeClr val="tx1"/>
                </a:solidFill>
                <a:latin typeface="Bradley Hand ITC" panose="03070402050302030203" pitchFamily="66" charset="0"/>
              </a:rPr>
              <a:t>This unit aims to give the children an understanding of when and where the Roman Empire began, focusing particularly on when they invaded Britain and why. This unit looks at the impact the Romans had on British civilisation.</a:t>
            </a:r>
          </a:p>
        </p:txBody>
      </p:sp>
      <p:sp>
        <p:nvSpPr>
          <p:cNvPr id="18" name="Rectangle: Rounded Corners 17">
            <a:extLst>
              <a:ext uri="{FF2B5EF4-FFF2-40B4-BE49-F238E27FC236}">
                <a16:creationId xmlns:a16="http://schemas.microsoft.com/office/drawing/2014/main" id="{F81A31C1-54B6-49D8-AECC-89F3547A1986}"/>
              </a:ext>
            </a:extLst>
          </p:cNvPr>
          <p:cNvSpPr/>
          <p:nvPr/>
        </p:nvSpPr>
        <p:spPr>
          <a:xfrm>
            <a:off x="7206607" y="323850"/>
            <a:ext cx="3801035" cy="3016868"/>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algn="ctr"/>
            <a:r>
              <a:rPr lang="en-GB" b="1" dirty="0">
                <a:solidFill>
                  <a:schemeClr val="tx1"/>
                </a:solidFill>
                <a:latin typeface="Bradley Hand ITC" panose="03070402050302030203" pitchFamily="66" charset="0"/>
              </a:rPr>
              <a:t>PSHE</a:t>
            </a:r>
          </a:p>
          <a:p>
            <a:pPr algn="just"/>
            <a:r>
              <a:rPr lang="en-GB" b="1" dirty="0">
                <a:solidFill>
                  <a:schemeClr val="tx1"/>
                </a:solidFill>
                <a:latin typeface="Bradley Hand ITC" panose="03070402050302030203" pitchFamily="66" charset="0"/>
              </a:rPr>
              <a:t>Connecting with others: Why are healthy relationships important?</a:t>
            </a:r>
          </a:p>
          <a:p>
            <a:pPr algn="just"/>
            <a:r>
              <a:rPr lang="en-GB" dirty="0">
                <a:solidFill>
                  <a:schemeClr val="tx1"/>
                </a:solidFill>
                <a:latin typeface="Bradley Hand ITC" panose="03070402050302030203" pitchFamily="66" charset="0"/>
              </a:rPr>
              <a:t>In this PSHE unit, pupils will explore the influences that shape identity, including family, culture, beliefs and personal interests, and consider how these may affect their own behaviour and choices. The unit covers the importance of healthy friendships for wellbeing, along with practical ways to start, maintain and repair friendships. Pupils will learn strategies to manage disagreements calmly, use self-regulation techniques, and understand assertiveness, including how to balance their own needs and wants with being polite and respectful.</a:t>
            </a:r>
          </a:p>
        </p:txBody>
      </p:sp>
      <p:sp>
        <p:nvSpPr>
          <p:cNvPr id="19" name="Rectangle: Rounded Corners 18">
            <a:extLst>
              <a:ext uri="{FF2B5EF4-FFF2-40B4-BE49-F238E27FC236}">
                <a16:creationId xmlns:a16="http://schemas.microsoft.com/office/drawing/2014/main" id="{7584D30A-47BB-4865-87D2-82885BAB6ED4}"/>
              </a:ext>
            </a:extLst>
          </p:cNvPr>
          <p:cNvSpPr/>
          <p:nvPr/>
        </p:nvSpPr>
        <p:spPr>
          <a:xfrm>
            <a:off x="5032308" y="2951919"/>
            <a:ext cx="2043319" cy="377175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10000"/>
          </a:bodyPr>
          <a:lstStyle/>
          <a:p>
            <a:pPr algn="ctr"/>
            <a:r>
              <a:rPr lang="en-GB" b="1" dirty="0">
                <a:solidFill>
                  <a:schemeClr val="tx1"/>
                </a:solidFill>
                <a:latin typeface="Bradley Hand ITC" panose="03070402050302030203" pitchFamily="66" charset="0"/>
              </a:rPr>
              <a:t>Ways to stay safe online…</a:t>
            </a:r>
          </a:p>
          <a:p>
            <a:pPr algn="ctr"/>
            <a:r>
              <a:rPr lang="en-GB" b="1" dirty="0">
                <a:solidFill>
                  <a:schemeClr val="tx1"/>
                </a:solidFill>
                <a:latin typeface="Bradley Hand ITC" panose="03070402050302030203" pitchFamily="66" charset="0"/>
              </a:rPr>
              <a:t>Copywrite and Ownership</a:t>
            </a:r>
          </a:p>
          <a:p>
            <a:pPr algn="just"/>
            <a:r>
              <a:rPr lang="en-GB" dirty="0">
                <a:solidFill>
                  <a:schemeClr val="tx1"/>
                </a:solidFill>
                <a:latin typeface="Bradley Hand ITC" panose="03070402050302030203" pitchFamily="66" charset="0"/>
              </a:rPr>
              <a:t>In Year 5/6, children will learn about copyright, digital ownership and why it is important to respect other people’s work. They will explore how to use, credit and share online content responsibly.</a:t>
            </a:r>
          </a:p>
          <a:p>
            <a:pPr algn="ctr"/>
            <a:endParaRPr lang="en-GB" b="1" dirty="0">
              <a:solidFill>
                <a:schemeClr val="tx1"/>
              </a:solidFill>
              <a:latin typeface="Bradley Hand ITC" panose="03070402050302030203" pitchFamily="66" charset="0"/>
            </a:endParaRPr>
          </a:p>
        </p:txBody>
      </p:sp>
      <p:sp>
        <p:nvSpPr>
          <p:cNvPr id="20" name="Rectangle: Rounded Corners 19">
            <a:extLst>
              <a:ext uri="{FF2B5EF4-FFF2-40B4-BE49-F238E27FC236}">
                <a16:creationId xmlns:a16="http://schemas.microsoft.com/office/drawing/2014/main" id="{B5158903-2954-40FE-944A-920172226D02}"/>
              </a:ext>
            </a:extLst>
          </p:cNvPr>
          <p:cNvSpPr/>
          <p:nvPr/>
        </p:nvSpPr>
        <p:spPr>
          <a:xfrm>
            <a:off x="4985394" y="323850"/>
            <a:ext cx="2043319" cy="2480310"/>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a:t>
            </a:r>
          </a:p>
          <a:p>
            <a:r>
              <a:rPr lang="en-GB">
                <a:solidFill>
                  <a:schemeClr val="tx1"/>
                </a:solidFill>
                <a:latin typeface="Bradley Hand ITC" panose="03070402050302030203" pitchFamily="66" charset="0"/>
              </a:rPr>
              <a:t>Year </a:t>
            </a:r>
            <a:r>
              <a:rPr lang="en-GB" dirty="0">
                <a:solidFill>
                  <a:schemeClr val="tx1"/>
                </a:solidFill>
                <a:latin typeface="Bradley Hand ITC" panose="03070402050302030203" pitchFamily="66" charset="0"/>
              </a:rPr>
              <a:t>6: Residential to Robin Wood</a:t>
            </a:r>
          </a:p>
        </p:txBody>
      </p:sp>
    </p:spTree>
    <p:extLst>
      <p:ext uri="{BB962C8B-B14F-4D97-AF65-F5344CB8AC3E}">
        <p14:creationId xmlns:p14="http://schemas.microsoft.com/office/powerpoint/2010/main" val="1154308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algn="ctr"/>
            <a:r>
              <a:rPr lang="en-GB" b="1" dirty="0">
                <a:solidFill>
                  <a:schemeClr val="tx1"/>
                </a:solidFill>
                <a:latin typeface="Bradley Hand ITC" panose="03070402050302030203" pitchFamily="66" charset="0"/>
              </a:rPr>
              <a:t>English</a:t>
            </a:r>
          </a:p>
          <a:p>
            <a:pPr algn="ctr"/>
            <a:r>
              <a:rPr lang="en-GB" sz="1400" b="1" dirty="0">
                <a:solidFill>
                  <a:schemeClr val="tx1"/>
                </a:solidFill>
                <a:latin typeface="Bradley Hand ITC" panose="03070402050302030203" pitchFamily="66" charset="0"/>
              </a:rPr>
              <a:t>Juniper</a:t>
            </a:r>
            <a:r>
              <a:rPr lang="en-GB" sz="1400" dirty="0">
                <a:solidFill>
                  <a:schemeClr val="tx1"/>
                </a:solidFill>
                <a:latin typeface="Bradley Hand ITC" panose="03070402050302030203" pitchFamily="66" charset="0"/>
              </a:rPr>
              <a:t>: The children will learn how to write an exciting further adventure for Beowulf, developing their skills in creating characters, settings and engaging storylines. </a:t>
            </a:r>
          </a:p>
          <a:p>
            <a:pPr algn="ctr"/>
            <a:r>
              <a:rPr lang="en-GB" sz="1400" b="1" dirty="0">
                <a:solidFill>
                  <a:schemeClr val="tx1"/>
                </a:solidFill>
                <a:latin typeface="Bradley Hand ITC" panose="03070402050302030203" pitchFamily="66" charset="0"/>
              </a:rPr>
              <a:t>Sycamore and Chestnut: </a:t>
            </a:r>
            <a:r>
              <a:rPr lang="en-GB" sz="1400" dirty="0">
                <a:solidFill>
                  <a:schemeClr val="tx1"/>
                </a:solidFill>
                <a:latin typeface="Bradley Hand ITC" panose="03070402050302030203" pitchFamily="66" charset="0"/>
              </a:rPr>
              <a:t>Children will be studying the book ‘Can we save the tiger?’ by Martin Jenkins. They will work up to writing a hybrid text based on tigers (including information, explanation and persuasion).</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GB" sz="1200" b="1" dirty="0">
                <a:solidFill>
                  <a:schemeClr val="tx1"/>
                </a:solidFill>
                <a:latin typeface="Bradley Hand ITC" panose="03070402050302030203" pitchFamily="66" charset="0"/>
              </a:rPr>
              <a:t>Maths</a:t>
            </a:r>
          </a:p>
          <a:p>
            <a:pPr algn="ctr"/>
            <a:r>
              <a:rPr lang="en-GB" sz="1200" b="1" dirty="0">
                <a:solidFill>
                  <a:schemeClr val="tx1"/>
                </a:solidFill>
                <a:latin typeface="Bradley Hand ITC" panose="03070402050302030203" pitchFamily="66" charset="0"/>
              </a:rPr>
              <a:t>Year 5: </a:t>
            </a:r>
            <a:r>
              <a:rPr lang="en-GB" sz="1200" dirty="0">
                <a:solidFill>
                  <a:schemeClr val="tx1"/>
                </a:solidFill>
                <a:latin typeface="Bradley Hand ITC" panose="03070402050302030203" pitchFamily="66" charset="0"/>
              </a:rPr>
              <a:t>The children will learn to work confidently with fractions, including recognising equivalent fractions, comparing and ordering fractions, and adding and subtracting fractions and mixed numbers.</a:t>
            </a:r>
          </a:p>
          <a:p>
            <a:pPr algn="ctr"/>
            <a:r>
              <a:rPr lang="en-GB" sz="1200" b="1" dirty="0">
                <a:solidFill>
                  <a:schemeClr val="tx1"/>
                </a:solidFill>
                <a:latin typeface="Bradley Hand ITC" panose="03070402050302030203" pitchFamily="66" charset="0"/>
              </a:rPr>
              <a:t>Year 6: </a:t>
            </a:r>
            <a:r>
              <a:rPr lang="en-GB" sz="1200" dirty="0">
                <a:solidFill>
                  <a:schemeClr val="tx1"/>
                </a:solidFill>
                <a:latin typeface="Bradley Hand ITC" panose="03070402050302030203" pitchFamily="66" charset="0"/>
              </a:rPr>
              <a:t>The children will develop their understanding of fractions by finding equivalent and simplified fractions, comparing and ordering them, and solving problems involving addition, subtraction, multiplication and division. They will also learn to find fractions of amounts and solve multi-step problems.</a:t>
            </a:r>
            <a:endParaRPr lang="en-GB" sz="1200" b="1"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54347"/>
            <a:ext cx="3433614" cy="3224358"/>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a:p>
            <a:pPr algn="just"/>
            <a:r>
              <a:rPr lang="en-GB" sz="1400" b="1" dirty="0">
                <a:solidFill>
                  <a:schemeClr val="tx1"/>
                </a:solidFill>
                <a:latin typeface="Bradley Hand ITC" panose="03070402050302030203" pitchFamily="66" charset="0"/>
              </a:rPr>
              <a:t>Year 5: </a:t>
            </a:r>
            <a:r>
              <a:rPr lang="en-GB" sz="1400" dirty="0">
                <a:solidFill>
                  <a:schemeClr val="tx1"/>
                </a:solidFill>
                <a:latin typeface="Bradley Hand ITC" panose="03070402050302030203" pitchFamily="66" charset="0"/>
              </a:rPr>
              <a:t>The children will learn about the properties and changes of materials, including how they can be grouped, mixed and separated, and will explore the work of scientists Alexander Parkes and John McAdam.am.</a:t>
            </a:r>
          </a:p>
          <a:p>
            <a:pPr algn="just"/>
            <a:r>
              <a:rPr lang="en-GB" sz="1400" b="1" dirty="0">
                <a:solidFill>
                  <a:schemeClr val="tx1"/>
                </a:solidFill>
                <a:latin typeface="Bradley Hand ITC" panose="03070402050302030203" pitchFamily="66" charset="0"/>
              </a:rPr>
              <a:t>Year 6: </a:t>
            </a:r>
            <a:r>
              <a:rPr lang="en-GB" sz="1400" dirty="0">
                <a:solidFill>
                  <a:schemeClr val="tx1"/>
                </a:solidFill>
                <a:latin typeface="Bradley Hand ITC" panose="03070402050302030203" pitchFamily="66" charset="0"/>
              </a:rPr>
              <a:t>The children will learn about evolution and inheritance, including how living things change and adapt over time, and will explore the work of the famous scientist Charles Darwin.</a:t>
            </a:r>
          </a:p>
          <a:p>
            <a:pPr algn="just"/>
            <a:endParaRPr lang="en-GB" sz="1400"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10000"/>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a:p>
            <a:pPr algn="ctr"/>
            <a:r>
              <a:rPr lang="en-GB" dirty="0">
                <a:solidFill>
                  <a:schemeClr val="tx1"/>
                </a:solidFill>
                <a:latin typeface="Bradley Hand ITC" panose="03070402050302030203" pitchFamily="66" charset="0"/>
              </a:rPr>
              <a:t>The children will develop their understanding of British Values by exploring why people may stand up for what they believe in, considering Christian, Muslim and Sikh perspectives. They will develop respect and tolerance for different beliefs, while learning about the importance of individual liberty, freedom of expression and making informed choices.</a:t>
            </a: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400" dirty="0"/>
              <a:t>Juniper, Sycamore and Chestnut Classes</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B0F0"/>
                </a:solidFill>
                <a:effectLst/>
                <a:latin typeface="Open Sans" panose="020B0606030504020204" pitchFamily="34" charset="0"/>
              </a:rPr>
              <a:t>Autumn 2</a:t>
            </a:r>
            <a:endParaRPr lang="en-GB" sz="2800" b="1" dirty="0">
              <a:solidFill>
                <a:srgbClr val="00B0F0"/>
              </a:solidFill>
              <a:effectLst/>
              <a:latin typeface="Open Sans" panose="020B0606030504020204" pitchFamily="34" charset="0"/>
            </a:endParaRPr>
          </a:p>
        </p:txBody>
      </p:sp>
    </p:spTree>
    <p:extLst>
      <p:ext uri="{BB962C8B-B14F-4D97-AF65-F5344CB8AC3E}">
        <p14:creationId xmlns:p14="http://schemas.microsoft.com/office/powerpoint/2010/main" val="3833216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r>
              <a:rPr lang="en-GB" b="1" dirty="0">
                <a:solidFill>
                  <a:schemeClr val="tx1"/>
                </a:solidFill>
                <a:latin typeface="Bradley Hand ITC" panose="03070402050302030203" pitchFamily="66" charset="0"/>
              </a:rPr>
              <a:t>PE</a:t>
            </a:r>
          </a:p>
          <a:p>
            <a:pPr algn="ctr"/>
            <a:r>
              <a:rPr lang="en-GB" dirty="0">
                <a:solidFill>
                  <a:schemeClr val="tx1"/>
                </a:solidFill>
                <a:latin typeface="Bradley Hand ITC" panose="03070402050302030203" pitchFamily="66" charset="0"/>
              </a:rPr>
              <a:t>The children will learn to use their creativity to explore movement linked to a theme, creating imaginative dance sequences and expressing ideas through performance. They will communicate and share their ideas with each other, and develop their ability to evaluate and improve their own and others’ performances.</a:t>
            </a:r>
            <a:endParaRPr lang="en-GB" b="1" dirty="0">
              <a:solidFill>
                <a:schemeClr val="tx1"/>
              </a:solidFill>
              <a:latin typeface="Bradley Hand ITC" panose="03070402050302030203" pitchFamily="66" charset="0"/>
            </a:endParaRP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DT</a:t>
            </a:r>
          </a:p>
          <a:p>
            <a:pPr algn="ctr"/>
            <a:r>
              <a:rPr lang="en-GB" dirty="0">
                <a:solidFill>
                  <a:schemeClr val="tx1"/>
                </a:solidFill>
                <a:latin typeface="Bradley Hand ITC" panose="03070402050302030203" pitchFamily="66" charset="0"/>
              </a:rPr>
              <a:t>The children will learn how electrical circuits work, including the role of different components and how motors use electricity to create movement. They will apply this knowledge to design, make and evaluate their own motorised product, considering its purpose, functionality and effectiveness.</a:t>
            </a: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Geography</a:t>
            </a:r>
          </a:p>
          <a:p>
            <a:pPr algn="ctr"/>
            <a:r>
              <a:rPr lang="en-GB" dirty="0">
                <a:solidFill>
                  <a:schemeClr val="tx1"/>
                </a:solidFill>
                <a:latin typeface="Bradley Hand ITC" panose="03070402050302030203" pitchFamily="66" charset="0"/>
              </a:rPr>
              <a:t>The children will learn about the climate and physical features of mountain ranges, focusing on the Alps and Innsbruck. They will explore why people visit the Alps, how tourism affects the area, and how the land is used for recreation, before comparing the Alps with their own local area.</a:t>
            </a:r>
            <a:r>
              <a:rPr lang="en-GB" b="1" dirty="0">
                <a:solidFill>
                  <a:schemeClr val="tx1"/>
                </a:solidFill>
                <a:latin typeface="Bradley Hand ITC" panose="03070402050302030203" pitchFamily="66" charset="0"/>
              </a:rPr>
              <a:t> </a:t>
            </a:r>
          </a:p>
          <a:p>
            <a:pPr algn="ctr"/>
            <a:endParaRPr lang="en-GB" b="1" dirty="0">
              <a:solidFill>
                <a:schemeClr val="tx1"/>
              </a:solidFill>
              <a:latin typeface="Bradley Hand ITC" panose="03070402050302030203" pitchFamily="66" charset="0"/>
            </a:endParaRP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a:bodyPr>
          <a:lstStyle/>
          <a:p>
            <a:pPr algn="ctr"/>
            <a:r>
              <a:rPr lang="en-GB" b="1" dirty="0">
                <a:solidFill>
                  <a:schemeClr val="tx1"/>
                </a:solidFill>
                <a:latin typeface="Bradley Hand ITC" panose="03070402050302030203" pitchFamily="66" charset="0"/>
              </a:rPr>
              <a:t>Computing</a:t>
            </a:r>
          </a:p>
          <a:p>
            <a:pPr algn="ctr"/>
            <a:r>
              <a:rPr lang="en-GB" dirty="0">
                <a:solidFill>
                  <a:schemeClr val="tx1"/>
                </a:solidFill>
                <a:latin typeface="Bradley Hand ITC" panose="03070402050302030203" pitchFamily="66" charset="0"/>
              </a:rPr>
              <a:t>The children will learn how computer systems work and how information is transferred between devices. They will explore how systems use inputs, processes and outputs, and develop their understanding of how search engines find, select and rank information on the World Wide Web.</a:t>
            </a:r>
            <a:r>
              <a:rPr lang="en-GB" b="1" dirty="0">
                <a:solidFill>
                  <a:schemeClr val="tx1"/>
                </a:solidFill>
                <a:latin typeface="Bradley Hand ITC" panose="03070402050302030203" pitchFamily="66" charset="0"/>
              </a:rPr>
              <a:t> </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r>
              <a:rPr lang="en-GB" b="1" dirty="0">
                <a:solidFill>
                  <a:schemeClr val="tx1"/>
                </a:solidFill>
                <a:latin typeface="Bradley Hand ITC" panose="03070402050302030203" pitchFamily="66" charset="0"/>
              </a:rPr>
              <a:t>Ways to stay safe online…</a:t>
            </a:r>
          </a:p>
          <a:p>
            <a:pPr algn="ctr"/>
            <a:r>
              <a:rPr lang="en-GB" sz="1800" b="1" spc="-40" dirty="0">
                <a:solidFill>
                  <a:schemeClr val="tx1"/>
                </a:solidFill>
                <a:effectLst/>
                <a:latin typeface="Bradley Hand ITC" panose="03070402050302030203" pitchFamily="66" charset="0"/>
                <a:ea typeface="Calibri" panose="020F0502020204030204" pitchFamily="34" charset="0"/>
                <a:cs typeface="Times New Roman" panose="02020603050405020304" pitchFamily="18" charset="0"/>
              </a:rPr>
              <a:t>Health, Well-being and Lifestyle</a:t>
            </a:r>
            <a:endParaRPr lang="en-GB" b="1" dirty="0">
              <a:solidFill>
                <a:schemeClr val="tx1"/>
              </a:solidFill>
              <a:latin typeface="Bradley Hand ITC" panose="03070402050302030203" pitchFamily="66" charset="0"/>
            </a:endParaRPr>
          </a:p>
          <a:p>
            <a:pPr algn="ctr"/>
            <a:endParaRPr lang="en-GB" b="1" dirty="0">
              <a:solidFill>
                <a:schemeClr val="tx1"/>
              </a:solidFill>
              <a:latin typeface="Bradley Hand ITC" panose="03070402050302030203" pitchFamily="66" charset="0"/>
            </a:endParaRPr>
          </a:p>
          <a:p>
            <a:pPr algn="ctr"/>
            <a:r>
              <a:rPr lang="en-GB" dirty="0">
                <a:solidFill>
                  <a:schemeClr val="tx1"/>
                </a:solidFill>
                <a:latin typeface="Bradley Hand ITC" panose="03070402050302030203" pitchFamily="66" charset="0"/>
              </a:rPr>
              <a:t>The children will learn how to use technology safely and responsibly, considering how screen time and online activities can affect their health and wellbeing.</a:t>
            </a: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a:t>
            </a:r>
          </a:p>
          <a:p>
            <a:pPr algn="ctr"/>
            <a:r>
              <a:rPr lang="en-GB" dirty="0">
                <a:solidFill>
                  <a:schemeClr val="tx1"/>
                </a:solidFill>
                <a:latin typeface="Bradley Hand ITC" panose="03070402050302030203" pitchFamily="66" charset="0"/>
              </a:rPr>
              <a:t>Year 5: Discovering Chemistry – Centre For Life</a:t>
            </a:r>
          </a:p>
        </p:txBody>
      </p:sp>
    </p:spTree>
    <p:extLst>
      <p:ext uri="{BB962C8B-B14F-4D97-AF65-F5344CB8AC3E}">
        <p14:creationId xmlns:p14="http://schemas.microsoft.com/office/powerpoint/2010/main" val="72102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400" dirty="0"/>
              <a:t>Juniper, Sycamore and Chestnut Classes</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FFC000"/>
                </a:solidFill>
                <a:effectLst/>
                <a:latin typeface="Open Sans" panose="020B0606030504020204" pitchFamily="34" charset="0"/>
              </a:rPr>
              <a:t>Spring 1</a:t>
            </a:r>
            <a:endParaRPr lang="en-GB" sz="2800" b="1" dirty="0">
              <a:solidFill>
                <a:srgbClr val="FFC000"/>
              </a:solidFill>
              <a:effectLst/>
              <a:latin typeface="Open Sans" panose="020B0606030504020204" pitchFamily="34" charset="0"/>
            </a:endParaRPr>
          </a:p>
        </p:txBody>
      </p:sp>
    </p:spTree>
    <p:extLst>
      <p:ext uri="{BB962C8B-B14F-4D97-AF65-F5344CB8AC3E}">
        <p14:creationId xmlns:p14="http://schemas.microsoft.com/office/powerpoint/2010/main" val="2867566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2658392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400" dirty="0"/>
              <a:t>Juniper, Sycamore and Chestnut Classes</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FF0000"/>
                </a:solidFill>
                <a:effectLst/>
                <a:latin typeface="Open Sans" panose="020B0606030504020204" pitchFamily="34" charset="0"/>
              </a:rPr>
              <a:t>Spring 2</a:t>
            </a:r>
            <a:endParaRPr lang="en-GB" sz="2800" b="1" dirty="0">
              <a:solidFill>
                <a:srgbClr val="FF0000"/>
              </a:solidFill>
              <a:effectLst/>
              <a:latin typeface="Open Sans" panose="020B0606030504020204" pitchFamily="34" charset="0"/>
            </a:endParaRPr>
          </a:p>
        </p:txBody>
      </p:sp>
    </p:spTree>
    <p:extLst>
      <p:ext uri="{BB962C8B-B14F-4D97-AF65-F5344CB8AC3E}">
        <p14:creationId xmlns:p14="http://schemas.microsoft.com/office/powerpoint/2010/main" val="49477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3558886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400" dirty="0"/>
              <a:t>Juniper, Sycamore and Chestnut Classes</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7030A0"/>
                </a:solidFill>
                <a:effectLst/>
                <a:latin typeface="Open Sans" panose="020B0606030504020204" pitchFamily="34" charset="0"/>
              </a:rPr>
              <a:t>Summer 1</a:t>
            </a:r>
            <a:endParaRPr lang="en-GB" sz="2800" b="1" dirty="0">
              <a:solidFill>
                <a:srgbClr val="7030A0"/>
              </a:solidFill>
              <a:effectLst/>
              <a:latin typeface="Open Sans" panose="020B0606030504020204" pitchFamily="34" charset="0"/>
            </a:endParaRPr>
          </a:p>
        </p:txBody>
      </p:sp>
    </p:spTree>
    <p:extLst>
      <p:ext uri="{BB962C8B-B14F-4D97-AF65-F5344CB8AC3E}">
        <p14:creationId xmlns:p14="http://schemas.microsoft.com/office/powerpoint/2010/main" val="2903386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ln>
            <a:solidFill>
              <a:srgbClr val="7030A0"/>
            </a:solidFill>
          </a:ln>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1170318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728" y="1249262"/>
            <a:ext cx="2520001" cy="2520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705953" y="697768"/>
            <a:ext cx="3801035" cy="252000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English</a:t>
            </a:r>
          </a:p>
        </p:txBody>
      </p:sp>
      <p:sp>
        <p:nvSpPr>
          <p:cNvPr id="7" name="Rectangle: Rounded Corners 6">
            <a:extLst>
              <a:ext uri="{FF2B5EF4-FFF2-40B4-BE49-F238E27FC236}">
                <a16:creationId xmlns:a16="http://schemas.microsoft.com/office/drawing/2014/main" id="{2A517441-14E6-4A2A-9A55-CB6FE320F851}"/>
              </a:ext>
            </a:extLst>
          </p:cNvPr>
          <p:cNvSpPr/>
          <p:nvPr/>
        </p:nvSpPr>
        <p:spPr>
          <a:xfrm>
            <a:off x="7898501" y="697768"/>
            <a:ext cx="3801035" cy="252000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Maths</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981519" y="3429000"/>
            <a:ext cx="3433614" cy="3249705"/>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Science</a:t>
            </a: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8123873" y="3429000"/>
            <a:ext cx="3449085" cy="3234427"/>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Wider Personal Development</a:t>
            </a:r>
          </a:p>
          <a:p>
            <a:pPr algn="ctr"/>
            <a:r>
              <a:rPr lang="en-GB" b="1" dirty="0">
                <a:solidFill>
                  <a:schemeClr val="tx1"/>
                </a:solidFill>
                <a:latin typeface="Bradley Hand ITC" panose="03070402050302030203" pitchFamily="66" charset="0"/>
              </a:rPr>
              <a:t>British Values</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341897">
            <a:off x="-319088" y="492034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697768"/>
            <a:ext cx="676275" cy="5769707"/>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AFDD213-8C85-46D6-BD8E-2FD2882F5426}"/>
              </a:ext>
            </a:extLst>
          </p:cNvPr>
          <p:cNvSpPr txBox="1"/>
          <p:nvPr/>
        </p:nvSpPr>
        <p:spPr>
          <a:xfrm>
            <a:off x="66676" y="134331"/>
            <a:ext cx="12125324" cy="369332"/>
          </a:xfrm>
          <a:prstGeom prst="rect">
            <a:avLst/>
          </a:prstGeom>
          <a:noFill/>
        </p:spPr>
        <p:txBody>
          <a:bodyPr wrap="square">
            <a:spAutoFit/>
          </a:bodyPr>
          <a:lstStyle/>
          <a:p>
            <a:pPr algn="ctr"/>
            <a:r>
              <a:rPr lang="en-GB" b="1" i="0" dirty="0">
                <a:solidFill>
                  <a:srgbClr val="444444"/>
                </a:solidFill>
                <a:effectLst/>
                <a:latin typeface="Brush Script MT" panose="03060802040406070304" pitchFamily="66" charset="0"/>
              </a:rPr>
              <a:t>At </a:t>
            </a:r>
            <a:r>
              <a:rPr lang="en-GB" b="1" i="0" dirty="0" err="1">
                <a:solidFill>
                  <a:srgbClr val="444444"/>
                </a:solidFill>
                <a:effectLst/>
                <a:latin typeface="Brush Script MT" panose="03060802040406070304" pitchFamily="66" charset="0"/>
              </a:rPr>
              <a:t>Lobley</a:t>
            </a:r>
            <a:r>
              <a:rPr lang="en-GB" b="1" i="0" dirty="0">
                <a:solidFill>
                  <a:srgbClr val="444444"/>
                </a:solidFill>
                <a:effectLst/>
                <a:latin typeface="Brush Script MT" panose="03060802040406070304" pitchFamily="66" charset="0"/>
              </a:rPr>
              <a:t> Hill Primary, we aim to ‘be the best we can be’ through being curious, adventurous and respectful in order to achieve personal excellence.</a:t>
            </a:r>
            <a:endParaRPr lang="en-GB" dirty="0">
              <a:latin typeface="Brush Script MT" panose="03060802040406070304" pitchFamily="66" charset="0"/>
            </a:endParaRPr>
          </a:p>
        </p:txBody>
      </p:sp>
      <p:sp>
        <p:nvSpPr>
          <p:cNvPr id="19" name="TextBox 18">
            <a:extLst>
              <a:ext uri="{FF2B5EF4-FFF2-40B4-BE49-F238E27FC236}">
                <a16:creationId xmlns:a16="http://schemas.microsoft.com/office/drawing/2014/main" id="{BF6BD2FA-8490-489E-9D30-F3BD21C7AC72}"/>
              </a:ext>
            </a:extLst>
          </p:cNvPr>
          <p:cNvSpPr txBox="1"/>
          <p:nvPr/>
        </p:nvSpPr>
        <p:spPr>
          <a:xfrm>
            <a:off x="4833674" y="4196794"/>
            <a:ext cx="2524652" cy="2585323"/>
          </a:xfrm>
          <a:prstGeom prst="rect">
            <a:avLst/>
          </a:prstGeom>
          <a:noFill/>
        </p:spPr>
        <p:txBody>
          <a:bodyPr wrap="square">
            <a:spAutoFit/>
          </a:bodyPr>
          <a:lstStyle/>
          <a:p>
            <a:pPr algn="ctr"/>
            <a:r>
              <a:rPr lang="en-GB" b="0" i="0" dirty="0">
                <a:solidFill>
                  <a:srgbClr val="444444"/>
                </a:solidFill>
                <a:effectLst/>
                <a:latin typeface="Open Sans" panose="020B0606030504020204" pitchFamily="34" charset="0"/>
              </a:rPr>
              <a:t>At </a:t>
            </a:r>
            <a:r>
              <a:rPr lang="en-GB" b="0" i="0" dirty="0" err="1">
                <a:solidFill>
                  <a:srgbClr val="444444"/>
                </a:solidFill>
                <a:effectLst/>
                <a:latin typeface="Open Sans" panose="020B0606030504020204" pitchFamily="34" charset="0"/>
              </a:rPr>
              <a:t>Lobley</a:t>
            </a:r>
            <a:r>
              <a:rPr lang="en-GB" b="0" i="0" dirty="0">
                <a:solidFill>
                  <a:srgbClr val="444444"/>
                </a:solidFill>
                <a:effectLst/>
                <a:latin typeface="Open Sans" panose="020B0606030504020204" pitchFamily="34" charset="0"/>
              </a:rPr>
              <a:t> Hill Primary School, ‘We </a:t>
            </a:r>
            <a:r>
              <a:rPr lang="en-GB" b="1" i="0" dirty="0">
                <a:solidFill>
                  <a:srgbClr val="444444"/>
                </a:solidFill>
                <a:effectLst/>
                <a:latin typeface="Open Sans" panose="020B0606030504020204" pitchFamily="34" charset="0"/>
              </a:rPr>
              <a:t>CARE</a:t>
            </a:r>
            <a:r>
              <a:rPr lang="en-GB" b="0" i="0" dirty="0">
                <a:solidFill>
                  <a:srgbClr val="444444"/>
                </a:solidFill>
                <a:effectLst/>
                <a:latin typeface="Open Sans" panose="020B0606030504020204" pitchFamily="34" charset="0"/>
              </a:rPr>
              <a:t>’.  We strive to support our school community to:</a:t>
            </a:r>
          </a:p>
          <a:p>
            <a:pPr algn="ctr"/>
            <a:r>
              <a:rPr lang="en-GB" b="1" dirty="0">
                <a:solidFill>
                  <a:srgbClr val="21446D"/>
                </a:solidFill>
                <a:effectLst/>
                <a:latin typeface="Open Sans" panose="020B0606030504020204" pitchFamily="34" charset="0"/>
              </a:rPr>
              <a:t>Co-operate</a:t>
            </a:r>
          </a:p>
          <a:p>
            <a:pPr algn="ctr"/>
            <a:r>
              <a:rPr lang="en-GB" b="1" dirty="0">
                <a:solidFill>
                  <a:srgbClr val="21446D"/>
                </a:solidFill>
                <a:effectLst/>
                <a:latin typeface="Open Sans" panose="020B0606030504020204" pitchFamily="34" charset="0"/>
              </a:rPr>
              <a:t>Achieve</a:t>
            </a:r>
          </a:p>
          <a:p>
            <a:pPr algn="ctr"/>
            <a:r>
              <a:rPr lang="en-GB" b="1" dirty="0">
                <a:solidFill>
                  <a:srgbClr val="21446D"/>
                </a:solidFill>
                <a:effectLst/>
                <a:latin typeface="Open Sans" panose="020B0606030504020204" pitchFamily="34" charset="0"/>
              </a:rPr>
              <a:t>Respect</a:t>
            </a:r>
          </a:p>
          <a:p>
            <a:pPr algn="ctr"/>
            <a:r>
              <a:rPr lang="en-GB" b="1" dirty="0">
                <a:solidFill>
                  <a:srgbClr val="21446D"/>
                </a:solidFill>
                <a:effectLst/>
                <a:latin typeface="Open Sans" panose="020B0606030504020204" pitchFamily="34" charset="0"/>
              </a:rPr>
              <a:t>Enjoy</a:t>
            </a:r>
          </a:p>
        </p:txBody>
      </p:sp>
      <p:sp>
        <p:nvSpPr>
          <p:cNvPr id="21" name="Rectangle: Rounded Corners 20">
            <a:extLst>
              <a:ext uri="{FF2B5EF4-FFF2-40B4-BE49-F238E27FC236}">
                <a16:creationId xmlns:a16="http://schemas.microsoft.com/office/drawing/2014/main" id="{30B583F0-6AF3-42D9-BCBD-015DC01724E3}"/>
              </a:ext>
            </a:extLst>
          </p:cNvPr>
          <p:cNvSpPr/>
          <p:nvPr/>
        </p:nvSpPr>
        <p:spPr>
          <a:xfrm>
            <a:off x="5117425" y="3454347"/>
            <a:ext cx="2023825" cy="62983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r>
              <a:rPr lang="en-GB" sz="2400" dirty="0"/>
              <a:t>Juniper, Sycamore and Chestnut Classes</a:t>
            </a:r>
          </a:p>
        </p:txBody>
      </p:sp>
      <p:sp>
        <p:nvSpPr>
          <p:cNvPr id="13" name="TextBox 12">
            <a:extLst>
              <a:ext uri="{FF2B5EF4-FFF2-40B4-BE49-F238E27FC236}">
                <a16:creationId xmlns:a16="http://schemas.microsoft.com/office/drawing/2014/main" id="{209F5D31-F1A3-4E06-8E08-D8F7C6531C4A}"/>
              </a:ext>
            </a:extLst>
          </p:cNvPr>
          <p:cNvSpPr txBox="1"/>
          <p:nvPr/>
        </p:nvSpPr>
        <p:spPr>
          <a:xfrm>
            <a:off x="4867011" y="767315"/>
            <a:ext cx="2524652" cy="523220"/>
          </a:xfrm>
          <a:prstGeom prst="rect">
            <a:avLst/>
          </a:prstGeom>
          <a:noFill/>
        </p:spPr>
        <p:txBody>
          <a:bodyPr wrap="square">
            <a:spAutoFit/>
          </a:bodyPr>
          <a:lstStyle/>
          <a:p>
            <a:pPr algn="ctr"/>
            <a:r>
              <a:rPr lang="en-GB" sz="2800" b="0" i="0" dirty="0">
                <a:solidFill>
                  <a:srgbClr val="00B050"/>
                </a:solidFill>
                <a:effectLst/>
                <a:latin typeface="Open Sans" panose="020B0606030504020204" pitchFamily="34" charset="0"/>
              </a:rPr>
              <a:t>Summer 2</a:t>
            </a:r>
            <a:endParaRPr lang="en-GB" sz="2800" b="1" dirty="0">
              <a:solidFill>
                <a:srgbClr val="00B050"/>
              </a:solidFill>
              <a:effectLst/>
              <a:latin typeface="Open Sans" panose="020B0606030504020204" pitchFamily="34" charset="0"/>
            </a:endParaRPr>
          </a:p>
        </p:txBody>
      </p:sp>
    </p:spTree>
    <p:extLst>
      <p:ext uri="{BB962C8B-B14F-4D97-AF65-F5344CB8AC3E}">
        <p14:creationId xmlns:p14="http://schemas.microsoft.com/office/powerpoint/2010/main" val="1045139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bley Hill Primary School | Gateshead">
            <a:extLst>
              <a:ext uri="{FF2B5EF4-FFF2-40B4-BE49-F238E27FC236}">
                <a16:creationId xmlns:a16="http://schemas.microsoft.com/office/drawing/2014/main" id="{2A31A321-5707-4F01-8411-A790558F32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38882" y="323850"/>
            <a:ext cx="876971" cy="876971"/>
          </a:xfrm>
          <a:prstGeom prst="rect">
            <a:avLst/>
          </a:prstGeom>
          <a:noFill/>
          <a:ln>
            <a:solidFill>
              <a:srgbClr val="00B050"/>
            </a:solidFill>
          </a:ln>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21DF3AA0-BF2D-4E60-803D-6C40159BDF8D}"/>
              </a:ext>
            </a:extLst>
          </p:cNvPr>
          <p:cNvSpPr/>
          <p:nvPr/>
        </p:nvSpPr>
        <p:spPr>
          <a:xfrm>
            <a:off x="1018056" y="246530"/>
            <a:ext cx="3801035" cy="318247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PE</a:t>
            </a:r>
          </a:p>
        </p:txBody>
      </p:sp>
      <p:sp>
        <p:nvSpPr>
          <p:cNvPr id="8" name="Rectangle: Rounded Corners 7">
            <a:extLst>
              <a:ext uri="{FF2B5EF4-FFF2-40B4-BE49-F238E27FC236}">
                <a16:creationId xmlns:a16="http://schemas.microsoft.com/office/drawing/2014/main" id="{A7006B50-3120-4E83-B6F5-2AFCA90E55FD}"/>
              </a:ext>
            </a:extLst>
          </p:cNvPr>
          <p:cNvSpPr/>
          <p:nvPr/>
        </p:nvSpPr>
        <p:spPr>
          <a:xfrm>
            <a:off x="1092154" y="3541199"/>
            <a:ext cx="3801035" cy="318247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Art</a:t>
            </a:r>
          </a:p>
          <a:p>
            <a:pPr algn="ctr"/>
            <a:endParaRPr lang="en-GB" b="1" dirty="0">
              <a:solidFill>
                <a:schemeClr val="tx1"/>
              </a:solidFill>
              <a:latin typeface="Bradley Hand ITC" panose="03070402050302030203" pitchFamily="66" charset="0"/>
            </a:endParaRPr>
          </a:p>
        </p:txBody>
      </p:sp>
      <p:sp>
        <p:nvSpPr>
          <p:cNvPr id="9" name="Rectangle: Rounded Corners 8">
            <a:extLst>
              <a:ext uri="{FF2B5EF4-FFF2-40B4-BE49-F238E27FC236}">
                <a16:creationId xmlns:a16="http://schemas.microsoft.com/office/drawing/2014/main" id="{221B8A28-CD0F-4FC9-AE60-01C1958E4B3B}"/>
              </a:ext>
            </a:extLst>
          </p:cNvPr>
          <p:cNvSpPr/>
          <p:nvPr/>
        </p:nvSpPr>
        <p:spPr>
          <a:xfrm>
            <a:off x="7214746" y="3541199"/>
            <a:ext cx="3801035" cy="318247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History</a:t>
            </a:r>
          </a:p>
        </p:txBody>
      </p:sp>
      <p:pic>
        <p:nvPicPr>
          <p:cNvPr id="1030" name="Picture 6" descr="Pen clipart Images - Free Download on Magnific (formerly ...">
            <a:extLst>
              <a:ext uri="{FF2B5EF4-FFF2-40B4-BE49-F238E27FC236}">
                <a16:creationId xmlns:a16="http://schemas.microsoft.com/office/drawing/2014/main" id="{8F66A9E4-E747-474A-B95B-291D748C98AB}"/>
              </a:ext>
            </a:extLst>
          </p:cNvPr>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0701404">
            <a:off x="-170991" y="5113386"/>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Shape 11">
            <a:extLst>
              <a:ext uri="{FF2B5EF4-FFF2-40B4-BE49-F238E27FC236}">
                <a16:creationId xmlns:a16="http://schemas.microsoft.com/office/drawing/2014/main" id="{AB51406F-CB7E-4444-9778-E6A968C88447}"/>
              </a:ext>
            </a:extLst>
          </p:cNvPr>
          <p:cNvSpPr/>
          <p:nvPr/>
        </p:nvSpPr>
        <p:spPr>
          <a:xfrm>
            <a:off x="66675" y="323850"/>
            <a:ext cx="676275" cy="6143625"/>
          </a:xfrm>
          <a:custGeom>
            <a:avLst/>
            <a:gdLst>
              <a:gd name="connsiteX0" fmla="*/ 371475 w 676275"/>
              <a:gd name="connsiteY0" fmla="*/ 0 h 6143625"/>
              <a:gd name="connsiteX1" fmla="*/ 266700 w 676275"/>
              <a:gd name="connsiteY1" fmla="*/ 114300 h 6143625"/>
              <a:gd name="connsiteX2" fmla="*/ 238125 w 676275"/>
              <a:gd name="connsiteY2" fmla="*/ 171450 h 6143625"/>
              <a:gd name="connsiteX3" fmla="*/ 209550 w 676275"/>
              <a:gd name="connsiteY3" fmla="*/ 219075 h 6143625"/>
              <a:gd name="connsiteX4" fmla="*/ 171450 w 676275"/>
              <a:gd name="connsiteY4" fmla="*/ 257175 h 6143625"/>
              <a:gd name="connsiteX5" fmla="*/ 161925 w 676275"/>
              <a:gd name="connsiteY5" fmla="*/ 285750 h 6143625"/>
              <a:gd name="connsiteX6" fmla="*/ 142875 w 676275"/>
              <a:gd name="connsiteY6" fmla="*/ 352425 h 6143625"/>
              <a:gd name="connsiteX7" fmla="*/ 114300 w 676275"/>
              <a:gd name="connsiteY7" fmla="*/ 409575 h 6143625"/>
              <a:gd name="connsiteX8" fmla="*/ 104775 w 676275"/>
              <a:gd name="connsiteY8" fmla="*/ 466725 h 6143625"/>
              <a:gd name="connsiteX9" fmla="*/ 85725 w 676275"/>
              <a:gd name="connsiteY9" fmla="*/ 495300 h 6143625"/>
              <a:gd name="connsiteX10" fmla="*/ 76200 w 676275"/>
              <a:gd name="connsiteY10" fmla="*/ 523875 h 6143625"/>
              <a:gd name="connsiteX11" fmla="*/ 95250 w 676275"/>
              <a:gd name="connsiteY11" fmla="*/ 828675 h 6143625"/>
              <a:gd name="connsiteX12" fmla="*/ 104775 w 676275"/>
              <a:gd name="connsiteY12" fmla="*/ 857250 h 6143625"/>
              <a:gd name="connsiteX13" fmla="*/ 123825 w 676275"/>
              <a:gd name="connsiteY13" fmla="*/ 904875 h 6143625"/>
              <a:gd name="connsiteX14" fmla="*/ 142875 w 676275"/>
              <a:gd name="connsiteY14" fmla="*/ 962025 h 6143625"/>
              <a:gd name="connsiteX15" fmla="*/ 161925 w 676275"/>
              <a:gd name="connsiteY15" fmla="*/ 1057275 h 6143625"/>
              <a:gd name="connsiteX16" fmla="*/ 152400 w 676275"/>
              <a:gd name="connsiteY16" fmla="*/ 1400175 h 6143625"/>
              <a:gd name="connsiteX17" fmla="*/ 123825 w 676275"/>
              <a:gd name="connsiteY17" fmla="*/ 1514475 h 6143625"/>
              <a:gd name="connsiteX18" fmla="*/ 104775 w 676275"/>
              <a:gd name="connsiteY18" fmla="*/ 1590675 h 6143625"/>
              <a:gd name="connsiteX19" fmla="*/ 95250 w 676275"/>
              <a:gd name="connsiteY19" fmla="*/ 1628775 h 6143625"/>
              <a:gd name="connsiteX20" fmla="*/ 85725 w 676275"/>
              <a:gd name="connsiteY20" fmla="*/ 1657350 h 6143625"/>
              <a:gd name="connsiteX21" fmla="*/ 66675 w 676275"/>
              <a:gd name="connsiteY21" fmla="*/ 1790700 h 6143625"/>
              <a:gd name="connsiteX22" fmla="*/ 57150 w 676275"/>
              <a:gd name="connsiteY22" fmla="*/ 1838325 h 6143625"/>
              <a:gd name="connsiteX23" fmla="*/ 47625 w 676275"/>
              <a:gd name="connsiteY23" fmla="*/ 1924050 h 6143625"/>
              <a:gd name="connsiteX24" fmla="*/ 38100 w 676275"/>
              <a:gd name="connsiteY24" fmla="*/ 1962150 h 6143625"/>
              <a:gd name="connsiteX25" fmla="*/ 28575 w 676275"/>
              <a:gd name="connsiteY25" fmla="*/ 2028825 h 6143625"/>
              <a:gd name="connsiteX26" fmla="*/ 38100 w 676275"/>
              <a:gd name="connsiteY26" fmla="*/ 2447925 h 6143625"/>
              <a:gd name="connsiteX27" fmla="*/ 57150 w 676275"/>
              <a:gd name="connsiteY27" fmla="*/ 2476500 h 6143625"/>
              <a:gd name="connsiteX28" fmla="*/ 95250 w 676275"/>
              <a:gd name="connsiteY28" fmla="*/ 2543175 h 6143625"/>
              <a:gd name="connsiteX29" fmla="*/ 104775 w 676275"/>
              <a:gd name="connsiteY29" fmla="*/ 2571750 h 6143625"/>
              <a:gd name="connsiteX30" fmla="*/ 161925 w 676275"/>
              <a:gd name="connsiteY30" fmla="*/ 2647950 h 6143625"/>
              <a:gd name="connsiteX31" fmla="*/ 180975 w 676275"/>
              <a:gd name="connsiteY31" fmla="*/ 2676525 h 6143625"/>
              <a:gd name="connsiteX32" fmla="*/ 190500 w 676275"/>
              <a:gd name="connsiteY32" fmla="*/ 2705100 h 6143625"/>
              <a:gd name="connsiteX33" fmla="*/ 209550 w 676275"/>
              <a:gd name="connsiteY33" fmla="*/ 2752725 h 6143625"/>
              <a:gd name="connsiteX34" fmla="*/ 200025 w 676275"/>
              <a:gd name="connsiteY34" fmla="*/ 2981325 h 6143625"/>
              <a:gd name="connsiteX35" fmla="*/ 180975 w 676275"/>
              <a:gd name="connsiteY35" fmla="*/ 3019425 h 6143625"/>
              <a:gd name="connsiteX36" fmla="*/ 142875 w 676275"/>
              <a:gd name="connsiteY36" fmla="*/ 3095625 h 6143625"/>
              <a:gd name="connsiteX37" fmla="*/ 209550 w 676275"/>
              <a:gd name="connsiteY37" fmla="*/ 3324225 h 6143625"/>
              <a:gd name="connsiteX38" fmla="*/ 238125 w 676275"/>
              <a:gd name="connsiteY38" fmla="*/ 3352800 h 6143625"/>
              <a:gd name="connsiteX39" fmla="*/ 295275 w 676275"/>
              <a:gd name="connsiteY39" fmla="*/ 3381375 h 6143625"/>
              <a:gd name="connsiteX40" fmla="*/ 371475 w 676275"/>
              <a:gd name="connsiteY40" fmla="*/ 3400425 h 6143625"/>
              <a:gd name="connsiteX41" fmla="*/ 447675 w 676275"/>
              <a:gd name="connsiteY41" fmla="*/ 3448050 h 6143625"/>
              <a:gd name="connsiteX42" fmla="*/ 514350 w 676275"/>
              <a:gd name="connsiteY42" fmla="*/ 3495675 h 6143625"/>
              <a:gd name="connsiteX43" fmla="*/ 542925 w 676275"/>
              <a:gd name="connsiteY43" fmla="*/ 3514725 h 6143625"/>
              <a:gd name="connsiteX44" fmla="*/ 600075 w 676275"/>
              <a:gd name="connsiteY44" fmla="*/ 3571875 h 6143625"/>
              <a:gd name="connsiteX45" fmla="*/ 619125 w 676275"/>
              <a:gd name="connsiteY45" fmla="*/ 3619500 h 6143625"/>
              <a:gd name="connsiteX46" fmla="*/ 628650 w 676275"/>
              <a:gd name="connsiteY46" fmla="*/ 3657600 h 6143625"/>
              <a:gd name="connsiteX47" fmla="*/ 676275 w 676275"/>
              <a:gd name="connsiteY47" fmla="*/ 3800475 h 6143625"/>
              <a:gd name="connsiteX48" fmla="*/ 666750 w 676275"/>
              <a:gd name="connsiteY48" fmla="*/ 4019550 h 6143625"/>
              <a:gd name="connsiteX49" fmla="*/ 628650 w 676275"/>
              <a:gd name="connsiteY49" fmla="*/ 4105275 h 6143625"/>
              <a:gd name="connsiteX50" fmla="*/ 600075 w 676275"/>
              <a:gd name="connsiteY50" fmla="*/ 4210050 h 6143625"/>
              <a:gd name="connsiteX51" fmla="*/ 561975 w 676275"/>
              <a:gd name="connsiteY51" fmla="*/ 4267200 h 6143625"/>
              <a:gd name="connsiteX52" fmla="*/ 542925 w 676275"/>
              <a:gd name="connsiteY52" fmla="*/ 4305300 h 6143625"/>
              <a:gd name="connsiteX53" fmla="*/ 485775 w 676275"/>
              <a:gd name="connsiteY53" fmla="*/ 4400550 h 6143625"/>
              <a:gd name="connsiteX54" fmla="*/ 447675 w 676275"/>
              <a:gd name="connsiteY54" fmla="*/ 4476750 h 6143625"/>
              <a:gd name="connsiteX55" fmla="*/ 419100 w 676275"/>
              <a:gd name="connsiteY55" fmla="*/ 4524375 h 6143625"/>
              <a:gd name="connsiteX56" fmla="*/ 390525 w 676275"/>
              <a:gd name="connsiteY56" fmla="*/ 4591050 h 6143625"/>
              <a:gd name="connsiteX57" fmla="*/ 352425 w 676275"/>
              <a:gd name="connsiteY57" fmla="*/ 4638675 h 6143625"/>
              <a:gd name="connsiteX58" fmla="*/ 314325 w 676275"/>
              <a:gd name="connsiteY58" fmla="*/ 4695825 h 6143625"/>
              <a:gd name="connsiteX59" fmla="*/ 276225 w 676275"/>
              <a:gd name="connsiteY59" fmla="*/ 4772025 h 6143625"/>
              <a:gd name="connsiteX60" fmla="*/ 247650 w 676275"/>
              <a:gd name="connsiteY60" fmla="*/ 4838700 h 6143625"/>
              <a:gd name="connsiteX61" fmla="*/ 228600 w 676275"/>
              <a:gd name="connsiteY61" fmla="*/ 4876800 h 6143625"/>
              <a:gd name="connsiteX62" fmla="*/ 219075 w 676275"/>
              <a:gd name="connsiteY62" fmla="*/ 4914900 h 6143625"/>
              <a:gd name="connsiteX63" fmla="*/ 209550 w 676275"/>
              <a:gd name="connsiteY63" fmla="*/ 4962525 h 6143625"/>
              <a:gd name="connsiteX64" fmla="*/ 190500 w 676275"/>
              <a:gd name="connsiteY64" fmla="*/ 4991100 h 6143625"/>
              <a:gd name="connsiteX65" fmla="*/ 142875 w 676275"/>
              <a:gd name="connsiteY65" fmla="*/ 5124450 h 6143625"/>
              <a:gd name="connsiteX66" fmla="*/ 104775 w 676275"/>
              <a:gd name="connsiteY66" fmla="*/ 5200650 h 6143625"/>
              <a:gd name="connsiteX67" fmla="*/ 95250 w 676275"/>
              <a:gd name="connsiteY67" fmla="*/ 5229225 h 6143625"/>
              <a:gd name="connsiteX68" fmla="*/ 85725 w 676275"/>
              <a:gd name="connsiteY68" fmla="*/ 5267325 h 6143625"/>
              <a:gd name="connsiteX69" fmla="*/ 66675 w 676275"/>
              <a:gd name="connsiteY69" fmla="*/ 5305425 h 6143625"/>
              <a:gd name="connsiteX70" fmla="*/ 47625 w 676275"/>
              <a:gd name="connsiteY70" fmla="*/ 5372100 h 6143625"/>
              <a:gd name="connsiteX71" fmla="*/ 38100 w 676275"/>
              <a:gd name="connsiteY71" fmla="*/ 5400675 h 6143625"/>
              <a:gd name="connsiteX72" fmla="*/ 19050 w 676275"/>
              <a:gd name="connsiteY72" fmla="*/ 5724525 h 6143625"/>
              <a:gd name="connsiteX73" fmla="*/ 0 w 676275"/>
              <a:gd name="connsiteY73" fmla="*/ 5924550 h 6143625"/>
              <a:gd name="connsiteX74" fmla="*/ 9525 w 676275"/>
              <a:gd name="connsiteY74" fmla="*/ 6143625 h 614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76275" h="6143625">
                <a:moveTo>
                  <a:pt x="371475" y="0"/>
                </a:moveTo>
                <a:cubicBezTo>
                  <a:pt x="295054" y="98256"/>
                  <a:pt x="333760" y="64005"/>
                  <a:pt x="266700" y="114300"/>
                </a:cubicBezTo>
                <a:cubicBezTo>
                  <a:pt x="252013" y="158362"/>
                  <a:pt x="264503" y="129245"/>
                  <a:pt x="238125" y="171450"/>
                </a:cubicBezTo>
                <a:cubicBezTo>
                  <a:pt x="228313" y="187149"/>
                  <a:pt x="220916" y="204462"/>
                  <a:pt x="209550" y="219075"/>
                </a:cubicBezTo>
                <a:cubicBezTo>
                  <a:pt x="198523" y="233252"/>
                  <a:pt x="184150" y="244475"/>
                  <a:pt x="171450" y="257175"/>
                </a:cubicBezTo>
                <a:cubicBezTo>
                  <a:pt x="168275" y="266700"/>
                  <a:pt x="164683" y="276096"/>
                  <a:pt x="161925" y="285750"/>
                </a:cubicBezTo>
                <a:cubicBezTo>
                  <a:pt x="155871" y="306940"/>
                  <a:pt x="152010" y="331871"/>
                  <a:pt x="142875" y="352425"/>
                </a:cubicBezTo>
                <a:cubicBezTo>
                  <a:pt x="134225" y="371888"/>
                  <a:pt x="123825" y="390525"/>
                  <a:pt x="114300" y="409575"/>
                </a:cubicBezTo>
                <a:cubicBezTo>
                  <a:pt x="111125" y="428625"/>
                  <a:pt x="110882" y="448403"/>
                  <a:pt x="104775" y="466725"/>
                </a:cubicBezTo>
                <a:cubicBezTo>
                  <a:pt x="101155" y="477585"/>
                  <a:pt x="90845" y="485061"/>
                  <a:pt x="85725" y="495300"/>
                </a:cubicBezTo>
                <a:cubicBezTo>
                  <a:pt x="81235" y="504280"/>
                  <a:pt x="79375" y="514350"/>
                  <a:pt x="76200" y="523875"/>
                </a:cubicBezTo>
                <a:cubicBezTo>
                  <a:pt x="82550" y="625475"/>
                  <a:pt x="86556" y="727249"/>
                  <a:pt x="95250" y="828675"/>
                </a:cubicBezTo>
                <a:cubicBezTo>
                  <a:pt x="96107" y="838679"/>
                  <a:pt x="101250" y="847849"/>
                  <a:pt x="104775" y="857250"/>
                </a:cubicBezTo>
                <a:cubicBezTo>
                  <a:pt x="110778" y="873259"/>
                  <a:pt x="117982" y="888807"/>
                  <a:pt x="123825" y="904875"/>
                </a:cubicBezTo>
                <a:cubicBezTo>
                  <a:pt x="130687" y="923746"/>
                  <a:pt x="139574" y="942218"/>
                  <a:pt x="142875" y="962025"/>
                </a:cubicBezTo>
                <a:cubicBezTo>
                  <a:pt x="154552" y="1032088"/>
                  <a:pt x="147716" y="1000439"/>
                  <a:pt x="161925" y="1057275"/>
                </a:cubicBezTo>
                <a:cubicBezTo>
                  <a:pt x="158750" y="1171575"/>
                  <a:pt x="160006" y="1286084"/>
                  <a:pt x="152400" y="1400175"/>
                </a:cubicBezTo>
                <a:cubicBezTo>
                  <a:pt x="147618" y="1471904"/>
                  <a:pt x="136966" y="1466293"/>
                  <a:pt x="123825" y="1514475"/>
                </a:cubicBezTo>
                <a:cubicBezTo>
                  <a:pt x="116936" y="1539734"/>
                  <a:pt x="111125" y="1565275"/>
                  <a:pt x="104775" y="1590675"/>
                </a:cubicBezTo>
                <a:cubicBezTo>
                  <a:pt x="101600" y="1603375"/>
                  <a:pt x="99390" y="1616356"/>
                  <a:pt x="95250" y="1628775"/>
                </a:cubicBezTo>
                <a:cubicBezTo>
                  <a:pt x="92075" y="1638300"/>
                  <a:pt x="88160" y="1647610"/>
                  <a:pt x="85725" y="1657350"/>
                </a:cubicBezTo>
                <a:cubicBezTo>
                  <a:pt x="71369" y="1714773"/>
                  <a:pt x="76553" y="1721551"/>
                  <a:pt x="66675" y="1790700"/>
                </a:cubicBezTo>
                <a:cubicBezTo>
                  <a:pt x="64385" y="1806727"/>
                  <a:pt x="59440" y="1822298"/>
                  <a:pt x="57150" y="1838325"/>
                </a:cubicBezTo>
                <a:cubicBezTo>
                  <a:pt x="53084" y="1866787"/>
                  <a:pt x="51997" y="1895633"/>
                  <a:pt x="47625" y="1924050"/>
                </a:cubicBezTo>
                <a:cubicBezTo>
                  <a:pt x="45634" y="1936989"/>
                  <a:pt x="40442" y="1949270"/>
                  <a:pt x="38100" y="1962150"/>
                </a:cubicBezTo>
                <a:cubicBezTo>
                  <a:pt x="34084" y="1984239"/>
                  <a:pt x="31750" y="2006600"/>
                  <a:pt x="28575" y="2028825"/>
                </a:cubicBezTo>
                <a:cubicBezTo>
                  <a:pt x="31750" y="2168525"/>
                  <a:pt x="29199" y="2308473"/>
                  <a:pt x="38100" y="2447925"/>
                </a:cubicBezTo>
                <a:cubicBezTo>
                  <a:pt x="38829" y="2459349"/>
                  <a:pt x="52030" y="2466261"/>
                  <a:pt x="57150" y="2476500"/>
                </a:cubicBezTo>
                <a:cubicBezTo>
                  <a:pt x="93513" y="2549226"/>
                  <a:pt x="26154" y="2451047"/>
                  <a:pt x="95250" y="2543175"/>
                </a:cubicBezTo>
                <a:cubicBezTo>
                  <a:pt x="98425" y="2552700"/>
                  <a:pt x="100285" y="2562770"/>
                  <a:pt x="104775" y="2571750"/>
                </a:cubicBezTo>
                <a:cubicBezTo>
                  <a:pt x="115542" y="2593284"/>
                  <a:pt x="151411" y="2633931"/>
                  <a:pt x="161925" y="2647950"/>
                </a:cubicBezTo>
                <a:cubicBezTo>
                  <a:pt x="168794" y="2657108"/>
                  <a:pt x="175855" y="2666286"/>
                  <a:pt x="180975" y="2676525"/>
                </a:cubicBezTo>
                <a:cubicBezTo>
                  <a:pt x="185465" y="2685505"/>
                  <a:pt x="186975" y="2695699"/>
                  <a:pt x="190500" y="2705100"/>
                </a:cubicBezTo>
                <a:cubicBezTo>
                  <a:pt x="196503" y="2721109"/>
                  <a:pt x="203200" y="2736850"/>
                  <a:pt x="209550" y="2752725"/>
                </a:cubicBezTo>
                <a:cubicBezTo>
                  <a:pt x="206375" y="2828925"/>
                  <a:pt x="208150" y="2905493"/>
                  <a:pt x="200025" y="2981325"/>
                </a:cubicBezTo>
                <a:cubicBezTo>
                  <a:pt x="198512" y="2995443"/>
                  <a:pt x="186742" y="3006450"/>
                  <a:pt x="180975" y="3019425"/>
                </a:cubicBezTo>
                <a:cubicBezTo>
                  <a:pt x="149906" y="3089330"/>
                  <a:pt x="176610" y="3045023"/>
                  <a:pt x="142875" y="3095625"/>
                </a:cubicBezTo>
                <a:cubicBezTo>
                  <a:pt x="153894" y="3293974"/>
                  <a:pt x="111927" y="3226602"/>
                  <a:pt x="209550" y="3324225"/>
                </a:cubicBezTo>
                <a:cubicBezTo>
                  <a:pt x="219075" y="3333750"/>
                  <a:pt x="226077" y="3346776"/>
                  <a:pt x="238125" y="3352800"/>
                </a:cubicBezTo>
                <a:cubicBezTo>
                  <a:pt x="257175" y="3362325"/>
                  <a:pt x="275217" y="3374212"/>
                  <a:pt x="295275" y="3381375"/>
                </a:cubicBezTo>
                <a:cubicBezTo>
                  <a:pt x="319931" y="3390181"/>
                  <a:pt x="371475" y="3400425"/>
                  <a:pt x="371475" y="3400425"/>
                </a:cubicBezTo>
                <a:cubicBezTo>
                  <a:pt x="444323" y="3455061"/>
                  <a:pt x="374456" y="3406211"/>
                  <a:pt x="447675" y="3448050"/>
                </a:cubicBezTo>
                <a:cubicBezTo>
                  <a:pt x="470123" y="3460877"/>
                  <a:pt x="493907" y="3481073"/>
                  <a:pt x="514350" y="3495675"/>
                </a:cubicBezTo>
                <a:cubicBezTo>
                  <a:pt x="523665" y="3502329"/>
                  <a:pt x="534369" y="3507120"/>
                  <a:pt x="542925" y="3514725"/>
                </a:cubicBezTo>
                <a:cubicBezTo>
                  <a:pt x="563061" y="3532623"/>
                  <a:pt x="600075" y="3571875"/>
                  <a:pt x="600075" y="3571875"/>
                </a:cubicBezTo>
                <a:cubicBezTo>
                  <a:pt x="606425" y="3587750"/>
                  <a:pt x="613718" y="3603280"/>
                  <a:pt x="619125" y="3619500"/>
                </a:cubicBezTo>
                <a:cubicBezTo>
                  <a:pt x="623265" y="3631919"/>
                  <a:pt x="624247" y="3645272"/>
                  <a:pt x="628650" y="3657600"/>
                </a:cubicBezTo>
                <a:cubicBezTo>
                  <a:pt x="678778" y="3797958"/>
                  <a:pt x="657196" y="3705079"/>
                  <a:pt x="676275" y="3800475"/>
                </a:cubicBezTo>
                <a:cubicBezTo>
                  <a:pt x="673100" y="3873500"/>
                  <a:pt x="674537" y="3946872"/>
                  <a:pt x="666750" y="4019550"/>
                </a:cubicBezTo>
                <a:cubicBezTo>
                  <a:pt x="665092" y="4035029"/>
                  <a:pt x="636524" y="4089527"/>
                  <a:pt x="628650" y="4105275"/>
                </a:cubicBezTo>
                <a:cubicBezTo>
                  <a:pt x="621053" y="4150856"/>
                  <a:pt x="622102" y="4169667"/>
                  <a:pt x="600075" y="4210050"/>
                </a:cubicBezTo>
                <a:cubicBezTo>
                  <a:pt x="589112" y="4230150"/>
                  <a:pt x="573755" y="4247567"/>
                  <a:pt x="561975" y="4267200"/>
                </a:cubicBezTo>
                <a:cubicBezTo>
                  <a:pt x="554670" y="4279376"/>
                  <a:pt x="549970" y="4292972"/>
                  <a:pt x="542925" y="4305300"/>
                </a:cubicBezTo>
                <a:cubicBezTo>
                  <a:pt x="524555" y="4337448"/>
                  <a:pt x="502334" y="4367432"/>
                  <a:pt x="485775" y="4400550"/>
                </a:cubicBezTo>
                <a:cubicBezTo>
                  <a:pt x="473075" y="4425950"/>
                  <a:pt x="462286" y="4452399"/>
                  <a:pt x="447675" y="4476750"/>
                </a:cubicBezTo>
                <a:cubicBezTo>
                  <a:pt x="438150" y="4492625"/>
                  <a:pt x="427379" y="4507816"/>
                  <a:pt x="419100" y="4524375"/>
                </a:cubicBezTo>
                <a:cubicBezTo>
                  <a:pt x="393700" y="4575175"/>
                  <a:pt x="430166" y="4531589"/>
                  <a:pt x="390525" y="4591050"/>
                </a:cubicBezTo>
                <a:cubicBezTo>
                  <a:pt x="379248" y="4607966"/>
                  <a:pt x="364382" y="4622233"/>
                  <a:pt x="352425" y="4638675"/>
                </a:cubicBezTo>
                <a:cubicBezTo>
                  <a:pt x="338959" y="4657191"/>
                  <a:pt x="314325" y="4695825"/>
                  <a:pt x="314325" y="4695825"/>
                </a:cubicBezTo>
                <a:cubicBezTo>
                  <a:pt x="297612" y="4762677"/>
                  <a:pt x="316702" y="4707261"/>
                  <a:pt x="276225" y="4772025"/>
                </a:cubicBezTo>
                <a:cubicBezTo>
                  <a:pt x="247506" y="4817975"/>
                  <a:pt x="265327" y="4797454"/>
                  <a:pt x="247650" y="4838700"/>
                </a:cubicBezTo>
                <a:cubicBezTo>
                  <a:pt x="242057" y="4851751"/>
                  <a:pt x="233586" y="4863505"/>
                  <a:pt x="228600" y="4876800"/>
                </a:cubicBezTo>
                <a:cubicBezTo>
                  <a:pt x="224003" y="4889057"/>
                  <a:pt x="221915" y="4902121"/>
                  <a:pt x="219075" y="4914900"/>
                </a:cubicBezTo>
                <a:cubicBezTo>
                  <a:pt x="215563" y="4930704"/>
                  <a:pt x="215234" y="4947366"/>
                  <a:pt x="209550" y="4962525"/>
                </a:cubicBezTo>
                <a:cubicBezTo>
                  <a:pt x="205530" y="4973244"/>
                  <a:pt x="196850" y="4981575"/>
                  <a:pt x="190500" y="4991100"/>
                </a:cubicBezTo>
                <a:cubicBezTo>
                  <a:pt x="176793" y="5045928"/>
                  <a:pt x="175096" y="5060007"/>
                  <a:pt x="142875" y="5124450"/>
                </a:cubicBezTo>
                <a:cubicBezTo>
                  <a:pt x="130175" y="5149850"/>
                  <a:pt x="113755" y="5173709"/>
                  <a:pt x="104775" y="5200650"/>
                </a:cubicBezTo>
                <a:cubicBezTo>
                  <a:pt x="101600" y="5210175"/>
                  <a:pt x="98008" y="5219571"/>
                  <a:pt x="95250" y="5229225"/>
                </a:cubicBezTo>
                <a:cubicBezTo>
                  <a:pt x="91654" y="5241812"/>
                  <a:pt x="90322" y="5255068"/>
                  <a:pt x="85725" y="5267325"/>
                </a:cubicBezTo>
                <a:cubicBezTo>
                  <a:pt x="80739" y="5280620"/>
                  <a:pt x="72268" y="5292374"/>
                  <a:pt x="66675" y="5305425"/>
                </a:cubicBezTo>
                <a:cubicBezTo>
                  <a:pt x="56887" y="5328263"/>
                  <a:pt x="54530" y="5347933"/>
                  <a:pt x="47625" y="5372100"/>
                </a:cubicBezTo>
                <a:cubicBezTo>
                  <a:pt x="44867" y="5381754"/>
                  <a:pt x="41275" y="5391150"/>
                  <a:pt x="38100" y="5400675"/>
                </a:cubicBezTo>
                <a:cubicBezTo>
                  <a:pt x="31750" y="5508625"/>
                  <a:pt x="26894" y="5616673"/>
                  <a:pt x="19050" y="5724525"/>
                </a:cubicBezTo>
                <a:cubicBezTo>
                  <a:pt x="14192" y="5791325"/>
                  <a:pt x="0" y="5924550"/>
                  <a:pt x="0" y="5924550"/>
                </a:cubicBezTo>
                <a:cubicBezTo>
                  <a:pt x="9827" y="6130918"/>
                  <a:pt x="9525" y="6057824"/>
                  <a:pt x="9525" y="6143625"/>
                </a:cubicBezTo>
              </a:path>
            </a:pathLst>
          </a:custGeom>
          <a:no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3A3A9C41-600A-4DCF-A64A-3D060A1EEAFC}"/>
              </a:ext>
            </a:extLst>
          </p:cNvPr>
          <p:cNvSpPr/>
          <p:nvPr/>
        </p:nvSpPr>
        <p:spPr>
          <a:xfrm>
            <a:off x="7206607" y="323850"/>
            <a:ext cx="3801035" cy="3016868"/>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PSHE</a:t>
            </a:r>
          </a:p>
        </p:txBody>
      </p:sp>
      <p:sp>
        <p:nvSpPr>
          <p:cNvPr id="15" name="Rectangle: Rounded Corners 14">
            <a:extLst>
              <a:ext uri="{FF2B5EF4-FFF2-40B4-BE49-F238E27FC236}">
                <a16:creationId xmlns:a16="http://schemas.microsoft.com/office/drawing/2014/main" id="{E020806A-47C9-4236-9961-E2C85E9E5562}"/>
              </a:ext>
            </a:extLst>
          </p:cNvPr>
          <p:cNvSpPr/>
          <p:nvPr/>
        </p:nvSpPr>
        <p:spPr>
          <a:xfrm>
            <a:off x="5032308" y="2951919"/>
            <a:ext cx="2043319" cy="377175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Ways to stay safe online…</a:t>
            </a:r>
          </a:p>
          <a:p>
            <a:pPr algn="ctr"/>
            <a:endParaRPr lang="en-GB" b="1" dirty="0">
              <a:solidFill>
                <a:schemeClr val="tx1"/>
              </a:solidFill>
              <a:latin typeface="Bradley Hand ITC" panose="03070402050302030203" pitchFamily="66" charset="0"/>
            </a:endParaRPr>
          </a:p>
        </p:txBody>
      </p:sp>
      <p:sp>
        <p:nvSpPr>
          <p:cNvPr id="16" name="Rectangle: Rounded Corners 15">
            <a:extLst>
              <a:ext uri="{FF2B5EF4-FFF2-40B4-BE49-F238E27FC236}">
                <a16:creationId xmlns:a16="http://schemas.microsoft.com/office/drawing/2014/main" id="{40E638AB-1671-4E66-9149-E4CB13793768}"/>
              </a:ext>
            </a:extLst>
          </p:cNvPr>
          <p:cNvSpPr/>
          <p:nvPr/>
        </p:nvSpPr>
        <p:spPr>
          <a:xfrm>
            <a:off x="4985394" y="323850"/>
            <a:ext cx="2043319" cy="2480310"/>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b="1" dirty="0">
                <a:solidFill>
                  <a:schemeClr val="tx1"/>
                </a:solidFill>
                <a:latin typeface="Bradley Hand ITC" panose="03070402050302030203" pitchFamily="66" charset="0"/>
              </a:rPr>
              <a:t>Autumn Term Visits and visitors:</a:t>
            </a:r>
          </a:p>
        </p:txBody>
      </p:sp>
    </p:spTree>
    <p:extLst>
      <p:ext uri="{BB962C8B-B14F-4D97-AF65-F5344CB8AC3E}">
        <p14:creationId xmlns:p14="http://schemas.microsoft.com/office/powerpoint/2010/main" val="20334138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d3c4c6b-53b1-4a3b-89d7-32650844f0d4" xsi:nil="true"/>
    <lcf76f155ced4ddcb4097134ff3c332f xmlns="8079c75e-7291-442f-bd83-8080dce3de5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B5ABEDC7130E24FAC64866EAC9DD8FD" ma:contentTypeVersion="13" ma:contentTypeDescription="Create a new document." ma:contentTypeScope="" ma:versionID="09f2864773fac93d2998688bee570f67">
  <xsd:schema xmlns:xsd="http://www.w3.org/2001/XMLSchema" xmlns:xs="http://www.w3.org/2001/XMLSchema" xmlns:p="http://schemas.microsoft.com/office/2006/metadata/properties" xmlns:ns2="8079c75e-7291-442f-bd83-8080dce3de5b" xmlns:ns3="3d3c4c6b-53b1-4a3b-89d7-32650844f0d4" targetNamespace="http://schemas.microsoft.com/office/2006/metadata/properties" ma:root="true" ma:fieldsID="9458d5d7ebad11b53f3c66ff2f134fd8" ns2:_="" ns3:_="">
    <xsd:import namespace="8079c75e-7291-442f-bd83-8080dce3de5b"/>
    <xsd:import namespace="3d3c4c6b-53b1-4a3b-89d7-32650844f0d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79c75e-7291-442f-bd83-8080dce3de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5dd2b40-4876-466b-9e66-ce1cfae4883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d3c4c6b-53b1-4a3b-89d7-32650844f0d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18150f0-f370-4923-a2e3-af6940bc7bb0}" ma:internalName="TaxCatchAll" ma:showField="CatchAllData" ma:web="3d3c4c6b-53b1-4a3b-89d7-32650844f0d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DD7CF0-C1BA-4314-BD06-DEF855646DF4}">
  <ds:schemaRefs>
    <ds:schemaRef ds:uri="http://schemas.microsoft.com/office/2006/metadata/properties"/>
    <ds:schemaRef ds:uri="http://schemas.microsoft.com/office/infopath/2007/PartnerControls"/>
    <ds:schemaRef ds:uri="3d3c4c6b-53b1-4a3b-89d7-32650844f0d4"/>
    <ds:schemaRef ds:uri="8079c75e-7291-442f-bd83-8080dce3de5b"/>
  </ds:schemaRefs>
</ds:datastoreItem>
</file>

<file path=customXml/itemProps2.xml><?xml version="1.0" encoding="utf-8"?>
<ds:datastoreItem xmlns:ds="http://schemas.openxmlformats.org/officeDocument/2006/customXml" ds:itemID="{DA5D0DE1-8140-451F-9C85-E0012D03BF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79c75e-7291-442f-bd83-8080dce3de5b"/>
    <ds:schemaRef ds:uri="3d3c4c6b-53b1-4a3b-89d7-32650844f0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D69ED3B-BEE8-4ABF-B095-3696B0377AF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229</TotalTime>
  <Words>2041</Words>
  <Application>Microsoft Office PowerPoint</Application>
  <PresentationFormat>Widescreen</PresentationFormat>
  <Paragraphs>197</Paragraphs>
  <Slides>12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Bradley Hand ITC</vt:lpstr>
      <vt:lpstr>Brush Script MT</vt:lpstr>
      <vt:lpstr>Calibri</vt:lpstr>
      <vt:lpstr>Calibri Light</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L Stephenson</dc:creator>
  <cp:lastModifiedBy>Miss L Stephenson</cp:lastModifiedBy>
  <cp:revision>18</cp:revision>
  <dcterms:created xsi:type="dcterms:W3CDTF">2026-08-26T18:11:44Z</dcterms:created>
  <dcterms:modified xsi:type="dcterms:W3CDTF">2026-10-23T08:51:29Z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0x0101008B5ABEDC7130E24FAC64866EAC9DD8FD</vt:lpwstr>
  </property>
  <property fmtid="{D5CDD505-2E9C-101B-9397-08002B2CF9AE}" pid="3" name="MediaServiceImageTags">
    <vt:lpwstr/>
  </property>
</Properties>
</file>