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1"/>
  </p:notesMasterIdLst>
  <p:sldIdLst>
    <p:sldId id="256" r:id="rId5"/>
    <p:sldId id="257" r:id="rId6"/>
    <p:sldId id="258" r:id="rId7"/>
    <p:sldId id="259" r:id="rId8"/>
    <p:sldId id="269" r:id="rId9"/>
    <p:sldId id="268" r:id="rId10"/>
    <p:sldId id="260" r:id="rId11"/>
    <p:sldId id="271" r:id="rId12"/>
    <p:sldId id="270" r:id="rId13"/>
    <p:sldId id="261" r:id="rId14"/>
    <p:sldId id="262" r:id="rId15"/>
    <p:sldId id="263" r:id="rId16"/>
    <p:sldId id="264" r:id="rId17"/>
    <p:sldId id="265" r:id="rId18"/>
    <p:sldId id="266" r:id="rId19"/>
    <p:sldId id="267"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1603" autoAdjust="0"/>
  </p:normalViewPr>
  <p:slideViewPr>
    <p:cSldViewPr snapToGrid="0">
      <p:cViewPr>
        <p:scale>
          <a:sx n="70" d="100"/>
          <a:sy n="70" d="100"/>
        </p:scale>
        <p:origin x="1094"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F76EBC-A555-4D31-9BEA-253423726478}" type="datetimeFigureOut">
              <a:rPr lang="en-GB" smtClean="0"/>
              <a:t>07/10/2026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F3DA510-9F62-498B-81DE-9E9582BDF946}" type="slidenum">
              <a:rPr lang="en-GB" smtClean="0"/>
              <a:t>‹#›</a:t>
            </a:fld>
            <a:endParaRPr lang="en-GB"/>
          </a:p>
        </p:txBody>
      </p:sp>
    </p:spTree>
    <p:extLst>
      <p:ext uri="{BB962C8B-B14F-4D97-AF65-F5344CB8AC3E}">
        <p14:creationId xmlns:p14="http://schemas.microsoft.com/office/powerpoint/2010/main" val="3890903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3DA510-9F62-498B-81DE-9E9582BDF946}" type="slidenum">
              <a:rPr lang="en-GB" smtClean="0"/>
              <a:t>1</a:t>
            </a:fld>
            <a:endParaRPr lang="en-GB"/>
          </a:p>
        </p:txBody>
      </p:sp>
    </p:spTree>
    <p:extLst>
      <p:ext uri="{BB962C8B-B14F-4D97-AF65-F5344CB8AC3E}">
        <p14:creationId xmlns:p14="http://schemas.microsoft.com/office/powerpoint/2010/main" val="35763860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 French to be included in future newsletters </a:t>
            </a:r>
          </a:p>
          <a:p>
            <a:r>
              <a:rPr lang="en-GB" dirty="0"/>
              <a:t>Indoor PE and Out door PE to be rotated in each newsletter</a:t>
            </a:r>
          </a:p>
          <a:p>
            <a:r>
              <a:rPr lang="en-GB" dirty="0"/>
              <a:t>PSHE and Computing to be rotated in each newsletter</a:t>
            </a:r>
          </a:p>
          <a:p>
            <a:endParaRPr lang="en-GB" dirty="0"/>
          </a:p>
          <a:p>
            <a:r>
              <a:rPr lang="en-GB" b="1" dirty="0"/>
              <a:t>Ways to remain safe online to be in every newsletter</a:t>
            </a:r>
          </a:p>
          <a:p>
            <a:r>
              <a:rPr lang="en-GB" b="1" dirty="0"/>
              <a:t>Visits section to remain in every newsletter</a:t>
            </a:r>
          </a:p>
        </p:txBody>
      </p:sp>
      <p:sp>
        <p:nvSpPr>
          <p:cNvPr id="4" name="Slide Number Placeholder 3"/>
          <p:cNvSpPr>
            <a:spLocks noGrp="1"/>
          </p:cNvSpPr>
          <p:nvPr>
            <p:ph type="sldNum" sz="quarter" idx="5"/>
          </p:nvPr>
        </p:nvSpPr>
        <p:spPr/>
        <p:txBody>
          <a:bodyPr/>
          <a:lstStyle/>
          <a:p>
            <a:fld id="{0F3DA510-9F62-498B-81DE-9E9582BDF946}" type="slidenum">
              <a:rPr lang="en-GB" smtClean="0"/>
              <a:t>2</a:t>
            </a:fld>
            <a:endParaRPr lang="en-GB"/>
          </a:p>
        </p:txBody>
      </p:sp>
    </p:spTree>
    <p:extLst>
      <p:ext uri="{BB962C8B-B14F-4D97-AF65-F5344CB8AC3E}">
        <p14:creationId xmlns:p14="http://schemas.microsoft.com/office/powerpoint/2010/main" val="17627830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3DA510-9F62-498B-81DE-9E9582BDF946}" type="slidenum">
              <a:rPr lang="en-GB" smtClean="0"/>
              <a:t>3</a:t>
            </a:fld>
            <a:endParaRPr lang="en-GB"/>
          </a:p>
        </p:txBody>
      </p:sp>
    </p:spTree>
    <p:extLst>
      <p:ext uri="{BB962C8B-B14F-4D97-AF65-F5344CB8AC3E}">
        <p14:creationId xmlns:p14="http://schemas.microsoft.com/office/powerpoint/2010/main" val="26625188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 French to be included in future newsletters </a:t>
            </a:r>
          </a:p>
          <a:p>
            <a:r>
              <a:rPr lang="en-GB" dirty="0"/>
              <a:t>Indoor PE and Out door PE to be rotated in each newsletter</a:t>
            </a:r>
          </a:p>
          <a:p>
            <a:r>
              <a:rPr lang="en-GB" dirty="0"/>
              <a:t>PSHE and Computing to be rotated in each newsletter</a:t>
            </a:r>
          </a:p>
          <a:p>
            <a:endParaRPr lang="en-GB" dirty="0"/>
          </a:p>
          <a:p>
            <a:r>
              <a:rPr lang="en-GB" b="1" dirty="0"/>
              <a:t>Ways to remain safe online to be in every newsletter</a:t>
            </a:r>
          </a:p>
          <a:p>
            <a:r>
              <a:rPr lang="en-GB" b="1" dirty="0"/>
              <a:t>Visits section to remain in every newsletter</a:t>
            </a:r>
          </a:p>
        </p:txBody>
      </p:sp>
      <p:sp>
        <p:nvSpPr>
          <p:cNvPr id="4" name="Slide Number Placeholder 3"/>
          <p:cNvSpPr>
            <a:spLocks noGrp="1"/>
          </p:cNvSpPr>
          <p:nvPr>
            <p:ph type="sldNum" sz="quarter" idx="5"/>
          </p:nvPr>
        </p:nvSpPr>
        <p:spPr/>
        <p:txBody>
          <a:bodyPr/>
          <a:lstStyle/>
          <a:p>
            <a:fld id="{0F3DA510-9F62-498B-81DE-9E9582BDF946}" type="slidenum">
              <a:rPr lang="en-GB" smtClean="0"/>
              <a:t>4</a:t>
            </a:fld>
            <a:endParaRPr lang="en-GB"/>
          </a:p>
        </p:txBody>
      </p:sp>
    </p:spTree>
    <p:extLst>
      <p:ext uri="{BB962C8B-B14F-4D97-AF65-F5344CB8AC3E}">
        <p14:creationId xmlns:p14="http://schemas.microsoft.com/office/powerpoint/2010/main" val="39003210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3DA510-9F62-498B-81DE-9E9582BDF946}" type="slidenum">
              <a:rPr lang="en-GB" smtClean="0"/>
              <a:t>5</a:t>
            </a:fld>
            <a:endParaRPr lang="en-GB"/>
          </a:p>
        </p:txBody>
      </p:sp>
    </p:spTree>
    <p:extLst>
      <p:ext uri="{BB962C8B-B14F-4D97-AF65-F5344CB8AC3E}">
        <p14:creationId xmlns:p14="http://schemas.microsoft.com/office/powerpoint/2010/main" val="33003180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 French to be included in future newsletters </a:t>
            </a:r>
          </a:p>
          <a:p>
            <a:r>
              <a:rPr lang="en-GB" dirty="0"/>
              <a:t>Indoor PE and Out door PE to be rotated in each newsletter</a:t>
            </a:r>
          </a:p>
          <a:p>
            <a:r>
              <a:rPr lang="en-GB" dirty="0"/>
              <a:t>PSHE and Computing to be rotated in each newsletter</a:t>
            </a:r>
          </a:p>
          <a:p>
            <a:endParaRPr lang="en-GB" dirty="0"/>
          </a:p>
          <a:p>
            <a:r>
              <a:rPr lang="en-GB" b="1" dirty="0"/>
              <a:t>Ways to remain safe online to be in every newsletter</a:t>
            </a:r>
          </a:p>
          <a:p>
            <a:r>
              <a:rPr lang="en-GB" b="1" dirty="0"/>
              <a:t>Visits section to remain in every newsletter</a:t>
            </a:r>
          </a:p>
        </p:txBody>
      </p:sp>
      <p:sp>
        <p:nvSpPr>
          <p:cNvPr id="4" name="Slide Number Placeholder 3"/>
          <p:cNvSpPr>
            <a:spLocks noGrp="1"/>
          </p:cNvSpPr>
          <p:nvPr>
            <p:ph type="sldNum" sz="quarter" idx="5"/>
          </p:nvPr>
        </p:nvSpPr>
        <p:spPr/>
        <p:txBody>
          <a:bodyPr/>
          <a:lstStyle/>
          <a:p>
            <a:fld id="{0F3DA510-9F62-498B-81DE-9E9582BDF946}" type="slidenum">
              <a:rPr lang="en-GB" smtClean="0"/>
              <a:t>6</a:t>
            </a:fld>
            <a:endParaRPr lang="en-GB"/>
          </a:p>
        </p:txBody>
      </p:sp>
    </p:spTree>
    <p:extLst>
      <p:ext uri="{BB962C8B-B14F-4D97-AF65-F5344CB8AC3E}">
        <p14:creationId xmlns:p14="http://schemas.microsoft.com/office/powerpoint/2010/main" val="27701963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3DA510-9F62-498B-81DE-9E9582BDF946}" type="slidenum">
              <a:rPr lang="en-GB" smtClean="0"/>
              <a:t>7</a:t>
            </a:fld>
            <a:endParaRPr lang="en-GB"/>
          </a:p>
        </p:txBody>
      </p:sp>
    </p:spTree>
    <p:extLst>
      <p:ext uri="{BB962C8B-B14F-4D97-AF65-F5344CB8AC3E}">
        <p14:creationId xmlns:p14="http://schemas.microsoft.com/office/powerpoint/2010/main" val="4176441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 French to be included in future newsletters </a:t>
            </a:r>
          </a:p>
          <a:p>
            <a:r>
              <a:rPr lang="en-GB" dirty="0"/>
              <a:t>Indoor PE and Out door PE to be rotated in each newsletter</a:t>
            </a:r>
          </a:p>
          <a:p>
            <a:r>
              <a:rPr lang="en-GB" dirty="0"/>
              <a:t>PSHE and Computing to be rotated in each newsletter</a:t>
            </a:r>
          </a:p>
          <a:p>
            <a:endParaRPr lang="en-GB" dirty="0"/>
          </a:p>
          <a:p>
            <a:r>
              <a:rPr lang="en-GB" b="1" dirty="0"/>
              <a:t>Ways to remain safe online to be in every newsletter</a:t>
            </a:r>
          </a:p>
          <a:p>
            <a:r>
              <a:rPr lang="en-GB" b="1" dirty="0"/>
              <a:t>Visits section to remain in every newsletter</a:t>
            </a:r>
          </a:p>
        </p:txBody>
      </p:sp>
      <p:sp>
        <p:nvSpPr>
          <p:cNvPr id="4" name="Slide Number Placeholder 3"/>
          <p:cNvSpPr>
            <a:spLocks noGrp="1"/>
          </p:cNvSpPr>
          <p:nvPr>
            <p:ph type="sldNum" sz="quarter" idx="5"/>
          </p:nvPr>
        </p:nvSpPr>
        <p:spPr/>
        <p:txBody>
          <a:bodyPr/>
          <a:lstStyle/>
          <a:p>
            <a:fld id="{0F3DA510-9F62-498B-81DE-9E9582BDF946}" type="slidenum">
              <a:rPr lang="en-GB" smtClean="0"/>
              <a:t>8</a:t>
            </a:fld>
            <a:endParaRPr lang="en-GB"/>
          </a:p>
        </p:txBody>
      </p:sp>
    </p:spTree>
    <p:extLst>
      <p:ext uri="{BB962C8B-B14F-4D97-AF65-F5344CB8AC3E}">
        <p14:creationId xmlns:p14="http://schemas.microsoft.com/office/powerpoint/2010/main" val="4015734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3DA510-9F62-498B-81DE-9E9582BDF946}" type="slidenum">
              <a:rPr lang="en-GB" smtClean="0"/>
              <a:t>9</a:t>
            </a:fld>
            <a:endParaRPr lang="en-GB"/>
          </a:p>
        </p:txBody>
      </p:sp>
    </p:spTree>
    <p:extLst>
      <p:ext uri="{BB962C8B-B14F-4D97-AF65-F5344CB8AC3E}">
        <p14:creationId xmlns:p14="http://schemas.microsoft.com/office/powerpoint/2010/main" val="29066677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 French to be included in future newsletters </a:t>
            </a:r>
          </a:p>
          <a:p>
            <a:r>
              <a:rPr lang="en-GB" dirty="0"/>
              <a:t>Indoor PE and Out door PE to be rotated in each newsletter</a:t>
            </a:r>
          </a:p>
          <a:p>
            <a:r>
              <a:rPr lang="en-GB" dirty="0"/>
              <a:t>PSHE and Computing to be rotated in each newsletter</a:t>
            </a:r>
          </a:p>
          <a:p>
            <a:endParaRPr lang="en-GB" dirty="0"/>
          </a:p>
          <a:p>
            <a:r>
              <a:rPr lang="en-GB" b="1" dirty="0"/>
              <a:t>Ways to remain safe online to be in every newsletter</a:t>
            </a:r>
          </a:p>
          <a:p>
            <a:r>
              <a:rPr lang="en-GB" b="1" dirty="0"/>
              <a:t>Visits section to remain in every newsletter</a:t>
            </a:r>
          </a:p>
        </p:txBody>
      </p:sp>
      <p:sp>
        <p:nvSpPr>
          <p:cNvPr id="4" name="Slide Number Placeholder 3"/>
          <p:cNvSpPr>
            <a:spLocks noGrp="1"/>
          </p:cNvSpPr>
          <p:nvPr>
            <p:ph type="sldNum" sz="quarter" idx="5"/>
          </p:nvPr>
        </p:nvSpPr>
        <p:spPr/>
        <p:txBody>
          <a:bodyPr/>
          <a:lstStyle/>
          <a:p>
            <a:fld id="{0F3DA510-9F62-498B-81DE-9E9582BDF946}" type="slidenum">
              <a:rPr lang="en-GB" smtClean="0"/>
              <a:t>10</a:t>
            </a:fld>
            <a:endParaRPr lang="en-GB"/>
          </a:p>
        </p:txBody>
      </p:sp>
    </p:spTree>
    <p:extLst>
      <p:ext uri="{BB962C8B-B14F-4D97-AF65-F5344CB8AC3E}">
        <p14:creationId xmlns:p14="http://schemas.microsoft.com/office/powerpoint/2010/main" val="26574282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3DA510-9F62-498B-81DE-9E9582BDF946}" type="slidenum">
              <a:rPr lang="en-GB" smtClean="0"/>
              <a:t>11</a:t>
            </a:fld>
            <a:endParaRPr lang="en-GB"/>
          </a:p>
        </p:txBody>
      </p:sp>
    </p:spTree>
    <p:extLst>
      <p:ext uri="{BB962C8B-B14F-4D97-AF65-F5344CB8AC3E}">
        <p14:creationId xmlns:p14="http://schemas.microsoft.com/office/powerpoint/2010/main" val="42699381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 French to be included in future newsletters </a:t>
            </a:r>
          </a:p>
          <a:p>
            <a:r>
              <a:rPr lang="en-GB" dirty="0"/>
              <a:t>Indoor PE and Out door PE to be rotated in each newsletter</a:t>
            </a:r>
          </a:p>
          <a:p>
            <a:r>
              <a:rPr lang="en-GB" dirty="0"/>
              <a:t>PSHE and Computing to be rotated in each newsletter</a:t>
            </a:r>
          </a:p>
          <a:p>
            <a:endParaRPr lang="en-GB" dirty="0"/>
          </a:p>
          <a:p>
            <a:r>
              <a:rPr lang="en-GB" b="1" dirty="0"/>
              <a:t>Ways to remain safe online to be in every newsletter</a:t>
            </a:r>
          </a:p>
          <a:p>
            <a:r>
              <a:rPr lang="en-GB" b="1" dirty="0"/>
              <a:t>Visits section to remain in every newsletter</a:t>
            </a:r>
          </a:p>
        </p:txBody>
      </p:sp>
      <p:sp>
        <p:nvSpPr>
          <p:cNvPr id="4" name="Slide Number Placeholder 3"/>
          <p:cNvSpPr>
            <a:spLocks noGrp="1"/>
          </p:cNvSpPr>
          <p:nvPr>
            <p:ph type="sldNum" sz="quarter" idx="5"/>
          </p:nvPr>
        </p:nvSpPr>
        <p:spPr/>
        <p:txBody>
          <a:bodyPr/>
          <a:lstStyle/>
          <a:p>
            <a:fld id="{0F3DA510-9F62-498B-81DE-9E9582BDF946}" type="slidenum">
              <a:rPr lang="en-GB" smtClean="0"/>
              <a:t>12</a:t>
            </a:fld>
            <a:endParaRPr lang="en-GB"/>
          </a:p>
        </p:txBody>
      </p:sp>
    </p:spTree>
    <p:extLst>
      <p:ext uri="{BB962C8B-B14F-4D97-AF65-F5344CB8AC3E}">
        <p14:creationId xmlns:p14="http://schemas.microsoft.com/office/powerpoint/2010/main" val="19325352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3DA510-9F62-498B-81DE-9E9582BDF946}" type="slidenum">
              <a:rPr lang="en-GB" smtClean="0"/>
              <a:t>13</a:t>
            </a:fld>
            <a:endParaRPr lang="en-GB"/>
          </a:p>
        </p:txBody>
      </p:sp>
    </p:spTree>
    <p:extLst>
      <p:ext uri="{BB962C8B-B14F-4D97-AF65-F5344CB8AC3E}">
        <p14:creationId xmlns:p14="http://schemas.microsoft.com/office/powerpoint/2010/main" val="25002607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 French to be included in future newsletters </a:t>
            </a:r>
          </a:p>
          <a:p>
            <a:r>
              <a:rPr lang="en-GB" dirty="0"/>
              <a:t>Indoor PE and Out door PE to be rotated in each newsletter</a:t>
            </a:r>
          </a:p>
          <a:p>
            <a:r>
              <a:rPr lang="en-GB" dirty="0"/>
              <a:t>PSHE and Computing to be rotated in each newsletter</a:t>
            </a:r>
          </a:p>
          <a:p>
            <a:endParaRPr lang="en-GB" dirty="0"/>
          </a:p>
          <a:p>
            <a:r>
              <a:rPr lang="en-GB" b="1" dirty="0"/>
              <a:t>Ways to remain safe online to be in every newsletter</a:t>
            </a:r>
          </a:p>
          <a:p>
            <a:r>
              <a:rPr lang="en-GB" b="1" dirty="0"/>
              <a:t>Visits section to remain in every newsletter</a:t>
            </a:r>
          </a:p>
        </p:txBody>
      </p:sp>
      <p:sp>
        <p:nvSpPr>
          <p:cNvPr id="4" name="Slide Number Placeholder 3"/>
          <p:cNvSpPr>
            <a:spLocks noGrp="1"/>
          </p:cNvSpPr>
          <p:nvPr>
            <p:ph type="sldNum" sz="quarter" idx="5"/>
          </p:nvPr>
        </p:nvSpPr>
        <p:spPr/>
        <p:txBody>
          <a:bodyPr/>
          <a:lstStyle/>
          <a:p>
            <a:fld id="{0F3DA510-9F62-498B-81DE-9E9582BDF946}" type="slidenum">
              <a:rPr lang="en-GB" smtClean="0"/>
              <a:t>14</a:t>
            </a:fld>
            <a:endParaRPr lang="en-GB"/>
          </a:p>
        </p:txBody>
      </p:sp>
    </p:spTree>
    <p:extLst>
      <p:ext uri="{BB962C8B-B14F-4D97-AF65-F5344CB8AC3E}">
        <p14:creationId xmlns:p14="http://schemas.microsoft.com/office/powerpoint/2010/main" val="20097390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3DA510-9F62-498B-81DE-9E9582BDF946}" type="slidenum">
              <a:rPr lang="en-GB" smtClean="0"/>
              <a:t>15</a:t>
            </a:fld>
            <a:endParaRPr lang="en-GB"/>
          </a:p>
        </p:txBody>
      </p:sp>
    </p:spTree>
    <p:extLst>
      <p:ext uri="{BB962C8B-B14F-4D97-AF65-F5344CB8AC3E}">
        <p14:creationId xmlns:p14="http://schemas.microsoft.com/office/powerpoint/2010/main" val="36516528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 French to be included in future newsletters </a:t>
            </a:r>
          </a:p>
          <a:p>
            <a:r>
              <a:rPr lang="en-GB" dirty="0"/>
              <a:t>Indoor PE and Out door PE to be rotated in each newsletter</a:t>
            </a:r>
          </a:p>
          <a:p>
            <a:r>
              <a:rPr lang="en-GB" dirty="0"/>
              <a:t>PSHE and Computing to be rotated in each newsletter</a:t>
            </a:r>
          </a:p>
          <a:p>
            <a:endParaRPr lang="en-GB" dirty="0"/>
          </a:p>
          <a:p>
            <a:r>
              <a:rPr lang="en-GB" b="1" dirty="0"/>
              <a:t>Ways to remain safe online to be in every newsletter</a:t>
            </a:r>
          </a:p>
          <a:p>
            <a:r>
              <a:rPr lang="en-GB" b="1" dirty="0"/>
              <a:t>Visits section to remain in every newsletter</a:t>
            </a:r>
          </a:p>
        </p:txBody>
      </p:sp>
      <p:sp>
        <p:nvSpPr>
          <p:cNvPr id="4" name="Slide Number Placeholder 3"/>
          <p:cNvSpPr>
            <a:spLocks noGrp="1"/>
          </p:cNvSpPr>
          <p:nvPr>
            <p:ph type="sldNum" sz="quarter" idx="5"/>
          </p:nvPr>
        </p:nvSpPr>
        <p:spPr/>
        <p:txBody>
          <a:bodyPr/>
          <a:lstStyle/>
          <a:p>
            <a:fld id="{0F3DA510-9F62-498B-81DE-9E9582BDF946}" type="slidenum">
              <a:rPr lang="en-GB" smtClean="0"/>
              <a:t>16</a:t>
            </a:fld>
            <a:endParaRPr lang="en-GB"/>
          </a:p>
        </p:txBody>
      </p:sp>
    </p:spTree>
    <p:extLst>
      <p:ext uri="{BB962C8B-B14F-4D97-AF65-F5344CB8AC3E}">
        <p14:creationId xmlns:p14="http://schemas.microsoft.com/office/powerpoint/2010/main" val="28356783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00605-2E5C-41AF-97D5-E21FB13C214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00719B6-E433-4AB3-B6A2-3DA660AD516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C77DC01-4499-4E24-ACAE-8C34DDD7A044}"/>
              </a:ext>
            </a:extLst>
          </p:cNvPr>
          <p:cNvSpPr>
            <a:spLocks noGrp="1"/>
          </p:cNvSpPr>
          <p:nvPr>
            <p:ph type="dt" sz="half" idx="10"/>
          </p:nvPr>
        </p:nvSpPr>
        <p:spPr/>
        <p:txBody>
          <a:bodyPr/>
          <a:lstStyle/>
          <a:p>
            <a:fld id="{646CABE1-5ADB-420F-BD04-A1FA4BDF8AA6}" type="datetimeFigureOut">
              <a:rPr lang="en-GB" smtClean="0"/>
              <a:t>07/10/2026</a:t>
            </a:fld>
            <a:endParaRPr lang="en-GB"/>
          </a:p>
        </p:txBody>
      </p:sp>
      <p:sp>
        <p:nvSpPr>
          <p:cNvPr id="5" name="Footer Placeholder 4">
            <a:extLst>
              <a:ext uri="{FF2B5EF4-FFF2-40B4-BE49-F238E27FC236}">
                <a16:creationId xmlns:a16="http://schemas.microsoft.com/office/drawing/2014/main" id="{1CCCF96E-D2D0-47C5-BEB8-E8CC00AAB5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4106E7-B12E-46CA-B539-8CD8F7764370}"/>
              </a:ext>
            </a:extLst>
          </p:cNvPr>
          <p:cNvSpPr>
            <a:spLocks noGrp="1"/>
          </p:cNvSpPr>
          <p:nvPr>
            <p:ph type="sldNum" sz="quarter" idx="12"/>
          </p:nvPr>
        </p:nvSpPr>
        <p:spPr/>
        <p:txBody>
          <a:bodyPr/>
          <a:lstStyle/>
          <a:p>
            <a:fld id="{7679F011-3C80-4CB3-8EAD-A649177139B8}" type="slidenum">
              <a:rPr lang="en-GB" smtClean="0"/>
              <a:t>‹#›</a:t>
            </a:fld>
            <a:endParaRPr lang="en-GB"/>
          </a:p>
        </p:txBody>
      </p:sp>
    </p:spTree>
    <p:extLst>
      <p:ext uri="{BB962C8B-B14F-4D97-AF65-F5344CB8AC3E}">
        <p14:creationId xmlns:p14="http://schemas.microsoft.com/office/powerpoint/2010/main" val="3814911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78B42-BB05-4BA7-ACD0-7079EE2637D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F7396E7-206B-498D-905D-D029A1F3A16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920036-B5D6-400C-8898-B3C287EBDECC}"/>
              </a:ext>
            </a:extLst>
          </p:cNvPr>
          <p:cNvSpPr>
            <a:spLocks noGrp="1"/>
          </p:cNvSpPr>
          <p:nvPr>
            <p:ph type="dt" sz="half" idx="10"/>
          </p:nvPr>
        </p:nvSpPr>
        <p:spPr/>
        <p:txBody>
          <a:bodyPr/>
          <a:lstStyle/>
          <a:p>
            <a:fld id="{646CABE1-5ADB-420F-BD04-A1FA4BDF8AA6}" type="datetimeFigureOut">
              <a:rPr lang="en-GB" smtClean="0"/>
              <a:t>07/10/2026</a:t>
            </a:fld>
            <a:endParaRPr lang="en-GB"/>
          </a:p>
        </p:txBody>
      </p:sp>
      <p:sp>
        <p:nvSpPr>
          <p:cNvPr id="5" name="Footer Placeholder 4">
            <a:extLst>
              <a:ext uri="{FF2B5EF4-FFF2-40B4-BE49-F238E27FC236}">
                <a16:creationId xmlns:a16="http://schemas.microsoft.com/office/drawing/2014/main" id="{38FA1E00-8E7A-4FC1-9203-67D37652BE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5C38D8-07E6-4713-959C-6FFF3B6F1D2D}"/>
              </a:ext>
            </a:extLst>
          </p:cNvPr>
          <p:cNvSpPr>
            <a:spLocks noGrp="1"/>
          </p:cNvSpPr>
          <p:nvPr>
            <p:ph type="sldNum" sz="quarter" idx="12"/>
          </p:nvPr>
        </p:nvSpPr>
        <p:spPr/>
        <p:txBody>
          <a:bodyPr/>
          <a:lstStyle/>
          <a:p>
            <a:fld id="{7679F011-3C80-4CB3-8EAD-A649177139B8}" type="slidenum">
              <a:rPr lang="en-GB" smtClean="0"/>
              <a:t>‹#›</a:t>
            </a:fld>
            <a:endParaRPr lang="en-GB"/>
          </a:p>
        </p:txBody>
      </p:sp>
    </p:spTree>
    <p:extLst>
      <p:ext uri="{BB962C8B-B14F-4D97-AF65-F5344CB8AC3E}">
        <p14:creationId xmlns:p14="http://schemas.microsoft.com/office/powerpoint/2010/main" val="16838883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18877-9C20-4E1B-92E3-82CFDB921E8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F4AC53A-445B-41D1-8456-2453DFB519A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FFADC44-DD05-493A-9E63-D451E69001CC}"/>
              </a:ext>
            </a:extLst>
          </p:cNvPr>
          <p:cNvSpPr>
            <a:spLocks noGrp="1"/>
          </p:cNvSpPr>
          <p:nvPr>
            <p:ph type="dt" sz="half" idx="10"/>
          </p:nvPr>
        </p:nvSpPr>
        <p:spPr/>
        <p:txBody>
          <a:bodyPr/>
          <a:lstStyle/>
          <a:p>
            <a:fld id="{646CABE1-5ADB-420F-BD04-A1FA4BDF8AA6}" type="datetimeFigureOut">
              <a:rPr lang="en-GB" smtClean="0"/>
              <a:t>07/10/2026</a:t>
            </a:fld>
            <a:endParaRPr lang="en-GB"/>
          </a:p>
        </p:txBody>
      </p:sp>
      <p:sp>
        <p:nvSpPr>
          <p:cNvPr id="5" name="Footer Placeholder 4">
            <a:extLst>
              <a:ext uri="{FF2B5EF4-FFF2-40B4-BE49-F238E27FC236}">
                <a16:creationId xmlns:a16="http://schemas.microsoft.com/office/drawing/2014/main" id="{EEFA0D53-02AD-4765-8230-81D84AC236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BC16AB-B50C-4090-A846-DE876B886E42}"/>
              </a:ext>
            </a:extLst>
          </p:cNvPr>
          <p:cNvSpPr>
            <a:spLocks noGrp="1"/>
          </p:cNvSpPr>
          <p:nvPr>
            <p:ph type="sldNum" sz="quarter" idx="12"/>
          </p:nvPr>
        </p:nvSpPr>
        <p:spPr/>
        <p:txBody>
          <a:bodyPr/>
          <a:lstStyle/>
          <a:p>
            <a:fld id="{7679F011-3C80-4CB3-8EAD-A649177139B8}" type="slidenum">
              <a:rPr lang="en-GB" smtClean="0"/>
              <a:t>‹#›</a:t>
            </a:fld>
            <a:endParaRPr lang="en-GB"/>
          </a:p>
        </p:txBody>
      </p:sp>
    </p:spTree>
    <p:extLst>
      <p:ext uri="{BB962C8B-B14F-4D97-AF65-F5344CB8AC3E}">
        <p14:creationId xmlns:p14="http://schemas.microsoft.com/office/powerpoint/2010/main" val="2405669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54CB5-2FC5-4A15-B6E2-78853A55952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040C7C6-59D8-4801-9DF0-9D5E4A213F4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172C5A2-00AD-4CB2-800E-D69C1214515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1A81F8E-5B7A-47D2-8BF3-4591D101D498}"/>
              </a:ext>
            </a:extLst>
          </p:cNvPr>
          <p:cNvSpPr>
            <a:spLocks noGrp="1"/>
          </p:cNvSpPr>
          <p:nvPr>
            <p:ph type="dt" sz="half" idx="10"/>
          </p:nvPr>
        </p:nvSpPr>
        <p:spPr/>
        <p:txBody>
          <a:bodyPr/>
          <a:lstStyle/>
          <a:p>
            <a:fld id="{646CABE1-5ADB-420F-BD04-A1FA4BDF8AA6}" type="datetimeFigureOut">
              <a:rPr lang="en-GB" smtClean="0"/>
              <a:t>07/10/2026</a:t>
            </a:fld>
            <a:endParaRPr lang="en-GB"/>
          </a:p>
        </p:txBody>
      </p:sp>
      <p:sp>
        <p:nvSpPr>
          <p:cNvPr id="6" name="Footer Placeholder 5">
            <a:extLst>
              <a:ext uri="{FF2B5EF4-FFF2-40B4-BE49-F238E27FC236}">
                <a16:creationId xmlns:a16="http://schemas.microsoft.com/office/drawing/2014/main" id="{F31CB82B-D651-4824-9B28-9DE86EF042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653DB8-5677-40A5-93FB-E43479A0B2F9}"/>
              </a:ext>
            </a:extLst>
          </p:cNvPr>
          <p:cNvSpPr>
            <a:spLocks noGrp="1"/>
          </p:cNvSpPr>
          <p:nvPr>
            <p:ph type="sldNum" sz="quarter" idx="12"/>
          </p:nvPr>
        </p:nvSpPr>
        <p:spPr/>
        <p:txBody>
          <a:bodyPr/>
          <a:lstStyle/>
          <a:p>
            <a:fld id="{7679F011-3C80-4CB3-8EAD-A649177139B8}" type="slidenum">
              <a:rPr lang="en-GB" smtClean="0"/>
              <a:t>‹#›</a:t>
            </a:fld>
            <a:endParaRPr lang="en-GB"/>
          </a:p>
        </p:txBody>
      </p:sp>
    </p:spTree>
    <p:extLst>
      <p:ext uri="{BB962C8B-B14F-4D97-AF65-F5344CB8AC3E}">
        <p14:creationId xmlns:p14="http://schemas.microsoft.com/office/powerpoint/2010/main" val="4050597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CACE8-73E6-46AE-A04D-B1BEF52C8A3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454D906-6867-4F70-9AA5-0191BB313E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54EF498-4DDF-41DC-B6F0-6435A03FEBB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C152BFA-258F-4C8F-A4AE-DAFCBE9CD8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DAEDD47-53D9-4F41-BF72-D1AF9AE8BD4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DA822B4-3159-4CF7-AB9A-BEF1100F1BAA}"/>
              </a:ext>
            </a:extLst>
          </p:cNvPr>
          <p:cNvSpPr>
            <a:spLocks noGrp="1"/>
          </p:cNvSpPr>
          <p:nvPr>
            <p:ph type="dt" sz="half" idx="10"/>
          </p:nvPr>
        </p:nvSpPr>
        <p:spPr/>
        <p:txBody>
          <a:bodyPr/>
          <a:lstStyle/>
          <a:p>
            <a:fld id="{646CABE1-5ADB-420F-BD04-A1FA4BDF8AA6}" type="datetimeFigureOut">
              <a:rPr lang="en-GB" smtClean="0"/>
              <a:t>07/10/2026</a:t>
            </a:fld>
            <a:endParaRPr lang="en-GB"/>
          </a:p>
        </p:txBody>
      </p:sp>
      <p:sp>
        <p:nvSpPr>
          <p:cNvPr id="8" name="Footer Placeholder 7">
            <a:extLst>
              <a:ext uri="{FF2B5EF4-FFF2-40B4-BE49-F238E27FC236}">
                <a16:creationId xmlns:a16="http://schemas.microsoft.com/office/drawing/2014/main" id="{75A7D1C7-8DC2-4A5D-A3CA-AA79EEA2D3E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F821BF4-0136-42CB-8046-2957573067B7}"/>
              </a:ext>
            </a:extLst>
          </p:cNvPr>
          <p:cNvSpPr>
            <a:spLocks noGrp="1"/>
          </p:cNvSpPr>
          <p:nvPr>
            <p:ph type="sldNum" sz="quarter" idx="12"/>
          </p:nvPr>
        </p:nvSpPr>
        <p:spPr/>
        <p:txBody>
          <a:bodyPr/>
          <a:lstStyle/>
          <a:p>
            <a:fld id="{7679F011-3C80-4CB3-8EAD-A649177139B8}" type="slidenum">
              <a:rPr lang="en-GB" smtClean="0"/>
              <a:t>‹#›</a:t>
            </a:fld>
            <a:endParaRPr lang="en-GB"/>
          </a:p>
        </p:txBody>
      </p:sp>
    </p:spTree>
    <p:extLst>
      <p:ext uri="{BB962C8B-B14F-4D97-AF65-F5344CB8AC3E}">
        <p14:creationId xmlns:p14="http://schemas.microsoft.com/office/powerpoint/2010/main" val="18701321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EADEA-FE00-4D13-BAC8-E6C6EAE0E9D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C618020-6D18-4973-9374-8ED527CA9D6F}"/>
              </a:ext>
            </a:extLst>
          </p:cNvPr>
          <p:cNvSpPr>
            <a:spLocks noGrp="1"/>
          </p:cNvSpPr>
          <p:nvPr>
            <p:ph type="dt" sz="half" idx="10"/>
          </p:nvPr>
        </p:nvSpPr>
        <p:spPr/>
        <p:txBody>
          <a:bodyPr/>
          <a:lstStyle/>
          <a:p>
            <a:fld id="{646CABE1-5ADB-420F-BD04-A1FA4BDF8AA6}" type="datetimeFigureOut">
              <a:rPr lang="en-GB" smtClean="0"/>
              <a:t>07/10/2026</a:t>
            </a:fld>
            <a:endParaRPr lang="en-GB"/>
          </a:p>
        </p:txBody>
      </p:sp>
      <p:sp>
        <p:nvSpPr>
          <p:cNvPr id="4" name="Footer Placeholder 3">
            <a:extLst>
              <a:ext uri="{FF2B5EF4-FFF2-40B4-BE49-F238E27FC236}">
                <a16:creationId xmlns:a16="http://schemas.microsoft.com/office/drawing/2014/main" id="{50CE0B74-1809-43C2-BBA3-EA910FC31AC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FF511F9-5BC9-44FC-843D-79D2E705F855}"/>
              </a:ext>
            </a:extLst>
          </p:cNvPr>
          <p:cNvSpPr>
            <a:spLocks noGrp="1"/>
          </p:cNvSpPr>
          <p:nvPr>
            <p:ph type="sldNum" sz="quarter" idx="12"/>
          </p:nvPr>
        </p:nvSpPr>
        <p:spPr/>
        <p:txBody>
          <a:bodyPr/>
          <a:lstStyle/>
          <a:p>
            <a:fld id="{7679F011-3C80-4CB3-8EAD-A649177139B8}" type="slidenum">
              <a:rPr lang="en-GB" smtClean="0"/>
              <a:t>‹#›</a:t>
            </a:fld>
            <a:endParaRPr lang="en-GB"/>
          </a:p>
        </p:txBody>
      </p:sp>
    </p:spTree>
    <p:extLst>
      <p:ext uri="{BB962C8B-B14F-4D97-AF65-F5344CB8AC3E}">
        <p14:creationId xmlns:p14="http://schemas.microsoft.com/office/powerpoint/2010/main" val="7212717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870235-B14D-40A9-9A05-886451A0563C}"/>
              </a:ext>
            </a:extLst>
          </p:cNvPr>
          <p:cNvSpPr>
            <a:spLocks noGrp="1"/>
          </p:cNvSpPr>
          <p:nvPr>
            <p:ph type="dt" sz="half" idx="10"/>
          </p:nvPr>
        </p:nvSpPr>
        <p:spPr/>
        <p:txBody>
          <a:bodyPr/>
          <a:lstStyle/>
          <a:p>
            <a:fld id="{646CABE1-5ADB-420F-BD04-A1FA4BDF8AA6}" type="datetimeFigureOut">
              <a:rPr lang="en-GB" smtClean="0"/>
              <a:t>07/10/2026</a:t>
            </a:fld>
            <a:endParaRPr lang="en-GB"/>
          </a:p>
        </p:txBody>
      </p:sp>
      <p:sp>
        <p:nvSpPr>
          <p:cNvPr id="3" name="Footer Placeholder 2">
            <a:extLst>
              <a:ext uri="{FF2B5EF4-FFF2-40B4-BE49-F238E27FC236}">
                <a16:creationId xmlns:a16="http://schemas.microsoft.com/office/drawing/2014/main" id="{5F417BA0-F72A-43D4-B940-11846CFA7F9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D6B6A08-8D63-489E-B443-E6AF745B4B8C}"/>
              </a:ext>
            </a:extLst>
          </p:cNvPr>
          <p:cNvSpPr>
            <a:spLocks noGrp="1"/>
          </p:cNvSpPr>
          <p:nvPr>
            <p:ph type="sldNum" sz="quarter" idx="12"/>
          </p:nvPr>
        </p:nvSpPr>
        <p:spPr/>
        <p:txBody>
          <a:bodyPr/>
          <a:lstStyle/>
          <a:p>
            <a:fld id="{7679F011-3C80-4CB3-8EAD-A649177139B8}" type="slidenum">
              <a:rPr lang="en-GB" smtClean="0"/>
              <a:t>‹#›</a:t>
            </a:fld>
            <a:endParaRPr lang="en-GB"/>
          </a:p>
        </p:txBody>
      </p:sp>
    </p:spTree>
    <p:extLst>
      <p:ext uri="{BB962C8B-B14F-4D97-AF65-F5344CB8AC3E}">
        <p14:creationId xmlns:p14="http://schemas.microsoft.com/office/powerpoint/2010/main" val="159410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34255-E7A6-4B7F-8492-7029F93EFB5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3ECB6FF-1ED1-4135-9434-BD224C5D63E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68F141F-5E58-457B-A4BB-F72E5268E7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D1BEF26-AA8D-44BB-933A-5415FE387FE9}"/>
              </a:ext>
            </a:extLst>
          </p:cNvPr>
          <p:cNvSpPr>
            <a:spLocks noGrp="1"/>
          </p:cNvSpPr>
          <p:nvPr>
            <p:ph type="dt" sz="half" idx="10"/>
          </p:nvPr>
        </p:nvSpPr>
        <p:spPr/>
        <p:txBody>
          <a:bodyPr/>
          <a:lstStyle/>
          <a:p>
            <a:fld id="{646CABE1-5ADB-420F-BD04-A1FA4BDF8AA6}" type="datetimeFigureOut">
              <a:rPr lang="en-GB" smtClean="0"/>
              <a:t>07/10/2026</a:t>
            </a:fld>
            <a:endParaRPr lang="en-GB"/>
          </a:p>
        </p:txBody>
      </p:sp>
      <p:sp>
        <p:nvSpPr>
          <p:cNvPr id="6" name="Footer Placeholder 5">
            <a:extLst>
              <a:ext uri="{FF2B5EF4-FFF2-40B4-BE49-F238E27FC236}">
                <a16:creationId xmlns:a16="http://schemas.microsoft.com/office/drawing/2014/main" id="{EBC18CD9-C996-4CE5-9B8F-907554AA848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1DCC805-C11F-4092-B2F2-AD1758625834}"/>
              </a:ext>
            </a:extLst>
          </p:cNvPr>
          <p:cNvSpPr>
            <a:spLocks noGrp="1"/>
          </p:cNvSpPr>
          <p:nvPr>
            <p:ph type="sldNum" sz="quarter" idx="12"/>
          </p:nvPr>
        </p:nvSpPr>
        <p:spPr/>
        <p:txBody>
          <a:bodyPr/>
          <a:lstStyle/>
          <a:p>
            <a:fld id="{7679F011-3C80-4CB3-8EAD-A649177139B8}" type="slidenum">
              <a:rPr lang="en-GB" smtClean="0"/>
              <a:t>‹#›</a:t>
            </a:fld>
            <a:endParaRPr lang="en-GB"/>
          </a:p>
        </p:txBody>
      </p:sp>
    </p:spTree>
    <p:extLst>
      <p:ext uri="{BB962C8B-B14F-4D97-AF65-F5344CB8AC3E}">
        <p14:creationId xmlns:p14="http://schemas.microsoft.com/office/powerpoint/2010/main" val="2541289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CCEF9-4E3E-4CC8-9463-6DFB2B3BB3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77214FF-67FC-4E7C-922A-C656BD4F93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92661AA-939B-4CAA-B014-4F7CCFA461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A86DDD-A0D8-42DB-BEF7-8ED08C1D7DFB}"/>
              </a:ext>
            </a:extLst>
          </p:cNvPr>
          <p:cNvSpPr>
            <a:spLocks noGrp="1"/>
          </p:cNvSpPr>
          <p:nvPr>
            <p:ph type="dt" sz="half" idx="10"/>
          </p:nvPr>
        </p:nvSpPr>
        <p:spPr/>
        <p:txBody>
          <a:bodyPr/>
          <a:lstStyle/>
          <a:p>
            <a:fld id="{646CABE1-5ADB-420F-BD04-A1FA4BDF8AA6}" type="datetimeFigureOut">
              <a:rPr lang="en-GB" smtClean="0"/>
              <a:t>07/10/2026</a:t>
            </a:fld>
            <a:endParaRPr lang="en-GB"/>
          </a:p>
        </p:txBody>
      </p:sp>
      <p:sp>
        <p:nvSpPr>
          <p:cNvPr id="6" name="Footer Placeholder 5">
            <a:extLst>
              <a:ext uri="{FF2B5EF4-FFF2-40B4-BE49-F238E27FC236}">
                <a16:creationId xmlns:a16="http://schemas.microsoft.com/office/drawing/2014/main" id="{D4499FE0-2D33-4072-82E4-2D959346F3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999DEC-7187-45D4-A960-0BDFB47FE18A}"/>
              </a:ext>
            </a:extLst>
          </p:cNvPr>
          <p:cNvSpPr>
            <a:spLocks noGrp="1"/>
          </p:cNvSpPr>
          <p:nvPr>
            <p:ph type="sldNum" sz="quarter" idx="12"/>
          </p:nvPr>
        </p:nvSpPr>
        <p:spPr/>
        <p:txBody>
          <a:bodyPr/>
          <a:lstStyle/>
          <a:p>
            <a:fld id="{7679F011-3C80-4CB3-8EAD-A649177139B8}" type="slidenum">
              <a:rPr lang="en-GB" smtClean="0"/>
              <a:t>‹#›</a:t>
            </a:fld>
            <a:endParaRPr lang="en-GB"/>
          </a:p>
        </p:txBody>
      </p:sp>
    </p:spTree>
    <p:extLst>
      <p:ext uri="{BB962C8B-B14F-4D97-AF65-F5344CB8AC3E}">
        <p14:creationId xmlns:p14="http://schemas.microsoft.com/office/powerpoint/2010/main" val="1451996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FD864A-E268-4AEB-9D78-A4EADE5CAF4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E3225DD-B456-411E-B3CD-95E08E9A9F8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D80C41-C9B9-42DC-A363-BF75977751FE}"/>
              </a:ext>
            </a:extLst>
          </p:cNvPr>
          <p:cNvSpPr>
            <a:spLocks noGrp="1"/>
          </p:cNvSpPr>
          <p:nvPr>
            <p:ph type="dt" sz="half" idx="10"/>
          </p:nvPr>
        </p:nvSpPr>
        <p:spPr/>
        <p:txBody>
          <a:bodyPr/>
          <a:lstStyle/>
          <a:p>
            <a:fld id="{646CABE1-5ADB-420F-BD04-A1FA4BDF8AA6}" type="datetimeFigureOut">
              <a:rPr lang="en-GB" smtClean="0"/>
              <a:t>07/10/2026</a:t>
            </a:fld>
            <a:endParaRPr lang="en-GB"/>
          </a:p>
        </p:txBody>
      </p:sp>
      <p:sp>
        <p:nvSpPr>
          <p:cNvPr id="5" name="Footer Placeholder 4">
            <a:extLst>
              <a:ext uri="{FF2B5EF4-FFF2-40B4-BE49-F238E27FC236}">
                <a16:creationId xmlns:a16="http://schemas.microsoft.com/office/drawing/2014/main" id="{F55EA9E6-412F-4953-9DBD-D6A5FC06DE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03BE9B9-A177-4A9B-91A2-53971296CEF9}"/>
              </a:ext>
            </a:extLst>
          </p:cNvPr>
          <p:cNvSpPr>
            <a:spLocks noGrp="1"/>
          </p:cNvSpPr>
          <p:nvPr>
            <p:ph type="sldNum" sz="quarter" idx="12"/>
          </p:nvPr>
        </p:nvSpPr>
        <p:spPr/>
        <p:txBody>
          <a:bodyPr/>
          <a:lstStyle/>
          <a:p>
            <a:fld id="{7679F011-3C80-4CB3-8EAD-A649177139B8}" type="slidenum">
              <a:rPr lang="en-GB" smtClean="0"/>
              <a:t>‹#›</a:t>
            </a:fld>
            <a:endParaRPr lang="en-GB"/>
          </a:p>
        </p:txBody>
      </p:sp>
    </p:spTree>
    <p:extLst>
      <p:ext uri="{BB962C8B-B14F-4D97-AF65-F5344CB8AC3E}">
        <p14:creationId xmlns:p14="http://schemas.microsoft.com/office/powerpoint/2010/main" val="1034404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21020F-5139-461D-B0BE-6A533E7030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D89FFA5-8E0E-4B27-A24B-A1D9CB27372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640031-B5B4-42E7-AA5A-CCFCF206A8C9}"/>
              </a:ext>
            </a:extLst>
          </p:cNvPr>
          <p:cNvSpPr>
            <a:spLocks noGrp="1"/>
          </p:cNvSpPr>
          <p:nvPr>
            <p:ph type="dt" sz="half" idx="10"/>
          </p:nvPr>
        </p:nvSpPr>
        <p:spPr/>
        <p:txBody>
          <a:bodyPr/>
          <a:lstStyle/>
          <a:p>
            <a:fld id="{646CABE1-5ADB-420F-BD04-A1FA4BDF8AA6}" type="datetimeFigureOut">
              <a:rPr lang="en-GB" smtClean="0"/>
              <a:t>07/10/2026</a:t>
            </a:fld>
            <a:endParaRPr lang="en-GB"/>
          </a:p>
        </p:txBody>
      </p:sp>
      <p:sp>
        <p:nvSpPr>
          <p:cNvPr id="5" name="Footer Placeholder 4">
            <a:extLst>
              <a:ext uri="{FF2B5EF4-FFF2-40B4-BE49-F238E27FC236}">
                <a16:creationId xmlns:a16="http://schemas.microsoft.com/office/drawing/2014/main" id="{C73E1FDF-00F5-4AEC-89EE-0B59877C41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437D21-66AE-45B0-B858-1C2448C5A739}"/>
              </a:ext>
            </a:extLst>
          </p:cNvPr>
          <p:cNvSpPr>
            <a:spLocks noGrp="1"/>
          </p:cNvSpPr>
          <p:nvPr>
            <p:ph type="sldNum" sz="quarter" idx="12"/>
          </p:nvPr>
        </p:nvSpPr>
        <p:spPr/>
        <p:txBody>
          <a:bodyPr/>
          <a:lstStyle/>
          <a:p>
            <a:fld id="{7679F011-3C80-4CB3-8EAD-A649177139B8}" type="slidenum">
              <a:rPr lang="en-GB" smtClean="0"/>
              <a:t>‹#›</a:t>
            </a:fld>
            <a:endParaRPr lang="en-GB"/>
          </a:p>
        </p:txBody>
      </p:sp>
    </p:spTree>
    <p:extLst>
      <p:ext uri="{BB962C8B-B14F-4D97-AF65-F5344CB8AC3E}">
        <p14:creationId xmlns:p14="http://schemas.microsoft.com/office/powerpoint/2010/main" val="15425679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A956CA-0916-49E9-B23A-55E2A1251B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FACAF66-1AFE-4B26-8DBA-8ECFFB2497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F79DDA-DC87-4210-89D9-169C4B32928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CABE1-5ADB-420F-BD04-A1FA4BDF8AA6}" type="datetimeFigureOut">
              <a:rPr lang="en-GB" smtClean="0"/>
              <a:t>07/10/2026</a:t>
            </a:fld>
            <a:endParaRPr lang="en-GB"/>
          </a:p>
        </p:txBody>
      </p:sp>
      <p:sp>
        <p:nvSpPr>
          <p:cNvPr id="5" name="Footer Placeholder 4">
            <a:extLst>
              <a:ext uri="{FF2B5EF4-FFF2-40B4-BE49-F238E27FC236}">
                <a16:creationId xmlns:a16="http://schemas.microsoft.com/office/drawing/2014/main" id="{9B4FC0F5-FD56-48CE-980E-E61F6F39490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C608469-F45B-4880-B21A-B9104254446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79F011-3C80-4CB3-8EAD-A649177139B8}" type="slidenum">
              <a:rPr lang="en-GB" smtClean="0"/>
              <a:t>‹#›</a:t>
            </a:fld>
            <a:endParaRPr lang="en-GB"/>
          </a:p>
        </p:txBody>
      </p:sp>
    </p:spTree>
    <p:extLst>
      <p:ext uri="{BB962C8B-B14F-4D97-AF65-F5344CB8AC3E}">
        <p14:creationId xmlns:p14="http://schemas.microsoft.com/office/powerpoint/2010/main" val="17059811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3728" y="1249262"/>
            <a:ext cx="2520001" cy="2520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705953" y="697768"/>
            <a:ext cx="3801035" cy="2520000"/>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English</a:t>
            </a:r>
          </a:p>
        </p:txBody>
      </p:sp>
      <p:sp>
        <p:nvSpPr>
          <p:cNvPr id="7" name="Rectangle: Rounded Corners 6">
            <a:extLst>
              <a:ext uri="{FF2B5EF4-FFF2-40B4-BE49-F238E27FC236}">
                <a16:creationId xmlns:a16="http://schemas.microsoft.com/office/drawing/2014/main" id="{2A517441-14E6-4A2A-9A55-CB6FE320F851}"/>
              </a:ext>
            </a:extLst>
          </p:cNvPr>
          <p:cNvSpPr/>
          <p:nvPr/>
        </p:nvSpPr>
        <p:spPr>
          <a:xfrm>
            <a:off x="7898501" y="697768"/>
            <a:ext cx="3801035" cy="2520000"/>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Maths</a:t>
            </a: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981519" y="3429000"/>
            <a:ext cx="3433614" cy="3249705"/>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Science</a:t>
            </a: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8123873" y="3429000"/>
            <a:ext cx="3449085" cy="3234427"/>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Wider Personal Development</a:t>
            </a:r>
          </a:p>
          <a:p>
            <a:pPr algn="ctr"/>
            <a:r>
              <a:rPr lang="en-GB" b="1" dirty="0">
                <a:solidFill>
                  <a:schemeClr val="tx1"/>
                </a:solidFill>
                <a:latin typeface="Bradley Hand ITC" panose="03070402050302030203" pitchFamily="66" charset="0"/>
              </a:rPr>
              <a:t>British Values</a:t>
            </a: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341897">
            <a:off x="-319088" y="492034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697768"/>
            <a:ext cx="676275" cy="5769707"/>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DAFDD213-8C85-46D6-BD8E-2FD2882F5426}"/>
              </a:ext>
            </a:extLst>
          </p:cNvPr>
          <p:cNvSpPr txBox="1"/>
          <p:nvPr/>
        </p:nvSpPr>
        <p:spPr>
          <a:xfrm>
            <a:off x="66676" y="134331"/>
            <a:ext cx="12125324" cy="369332"/>
          </a:xfrm>
          <a:prstGeom prst="rect">
            <a:avLst/>
          </a:prstGeom>
          <a:noFill/>
        </p:spPr>
        <p:txBody>
          <a:bodyPr wrap="square">
            <a:spAutoFit/>
          </a:bodyPr>
          <a:lstStyle/>
          <a:p>
            <a:pPr algn="ctr"/>
            <a:r>
              <a:rPr lang="en-GB" b="1" i="0" dirty="0">
                <a:solidFill>
                  <a:srgbClr val="444444"/>
                </a:solidFill>
                <a:effectLst/>
                <a:latin typeface="Brush Script MT" panose="03060802040406070304" pitchFamily="66" charset="0"/>
              </a:rPr>
              <a:t>At </a:t>
            </a:r>
            <a:r>
              <a:rPr lang="en-GB" b="1" i="0" dirty="0" err="1">
                <a:solidFill>
                  <a:srgbClr val="444444"/>
                </a:solidFill>
                <a:effectLst/>
                <a:latin typeface="Brush Script MT" panose="03060802040406070304" pitchFamily="66" charset="0"/>
              </a:rPr>
              <a:t>Lobley</a:t>
            </a:r>
            <a:r>
              <a:rPr lang="en-GB" b="1" i="0" dirty="0">
                <a:solidFill>
                  <a:srgbClr val="444444"/>
                </a:solidFill>
                <a:effectLst/>
                <a:latin typeface="Brush Script MT" panose="03060802040406070304" pitchFamily="66" charset="0"/>
              </a:rPr>
              <a:t> Hill Primary, we aim to ‘be the best we can be’ through being curious, adventurous and respectful in order to achieve personal excellence.</a:t>
            </a:r>
            <a:endParaRPr lang="en-GB" dirty="0">
              <a:latin typeface="Brush Script MT" panose="03060802040406070304" pitchFamily="66" charset="0"/>
            </a:endParaRPr>
          </a:p>
        </p:txBody>
      </p:sp>
      <p:sp>
        <p:nvSpPr>
          <p:cNvPr id="19" name="TextBox 18">
            <a:extLst>
              <a:ext uri="{FF2B5EF4-FFF2-40B4-BE49-F238E27FC236}">
                <a16:creationId xmlns:a16="http://schemas.microsoft.com/office/drawing/2014/main" id="{BF6BD2FA-8490-489E-9D30-F3BD21C7AC72}"/>
              </a:ext>
            </a:extLst>
          </p:cNvPr>
          <p:cNvSpPr txBox="1"/>
          <p:nvPr/>
        </p:nvSpPr>
        <p:spPr>
          <a:xfrm>
            <a:off x="4833674" y="4196794"/>
            <a:ext cx="2524652" cy="2585323"/>
          </a:xfrm>
          <a:prstGeom prst="rect">
            <a:avLst/>
          </a:prstGeom>
          <a:noFill/>
        </p:spPr>
        <p:txBody>
          <a:bodyPr wrap="square">
            <a:spAutoFit/>
          </a:bodyPr>
          <a:lstStyle/>
          <a:p>
            <a:pPr algn="ctr"/>
            <a:r>
              <a:rPr lang="en-GB" b="0" i="0" dirty="0">
                <a:solidFill>
                  <a:srgbClr val="444444"/>
                </a:solidFill>
                <a:effectLst/>
                <a:latin typeface="Open Sans" panose="020B0606030504020204" pitchFamily="34" charset="0"/>
              </a:rPr>
              <a:t>At </a:t>
            </a:r>
            <a:r>
              <a:rPr lang="en-GB" b="0" i="0" dirty="0" err="1">
                <a:solidFill>
                  <a:srgbClr val="444444"/>
                </a:solidFill>
                <a:effectLst/>
                <a:latin typeface="Open Sans" panose="020B0606030504020204" pitchFamily="34" charset="0"/>
              </a:rPr>
              <a:t>Lobley</a:t>
            </a:r>
            <a:r>
              <a:rPr lang="en-GB" b="0" i="0" dirty="0">
                <a:solidFill>
                  <a:srgbClr val="444444"/>
                </a:solidFill>
                <a:effectLst/>
                <a:latin typeface="Open Sans" panose="020B0606030504020204" pitchFamily="34" charset="0"/>
              </a:rPr>
              <a:t> Hill Primary School, ‘We </a:t>
            </a:r>
            <a:r>
              <a:rPr lang="en-GB" b="1" i="0" dirty="0">
                <a:solidFill>
                  <a:srgbClr val="444444"/>
                </a:solidFill>
                <a:effectLst/>
                <a:latin typeface="Open Sans" panose="020B0606030504020204" pitchFamily="34" charset="0"/>
              </a:rPr>
              <a:t>CARE</a:t>
            </a:r>
            <a:r>
              <a:rPr lang="en-GB" b="0" i="0" dirty="0">
                <a:solidFill>
                  <a:srgbClr val="444444"/>
                </a:solidFill>
                <a:effectLst/>
                <a:latin typeface="Open Sans" panose="020B0606030504020204" pitchFamily="34" charset="0"/>
              </a:rPr>
              <a:t>’.  We strive to support our school community to:</a:t>
            </a:r>
          </a:p>
          <a:p>
            <a:pPr algn="ctr"/>
            <a:r>
              <a:rPr lang="en-GB" b="1" dirty="0">
                <a:solidFill>
                  <a:srgbClr val="21446D"/>
                </a:solidFill>
                <a:effectLst/>
                <a:latin typeface="Open Sans" panose="020B0606030504020204" pitchFamily="34" charset="0"/>
              </a:rPr>
              <a:t>Co-operate</a:t>
            </a:r>
          </a:p>
          <a:p>
            <a:pPr algn="ctr"/>
            <a:r>
              <a:rPr lang="en-GB" b="1" dirty="0">
                <a:solidFill>
                  <a:srgbClr val="21446D"/>
                </a:solidFill>
                <a:effectLst/>
                <a:latin typeface="Open Sans" panose="020B0606030504020204" pitchFamily="34" charset="0"/>
              </a:rPr>
              <a:t>Achieve</a:t>
            </a:r>
          </a:p>
          <a:p>
            <a:pPr algn="ctr"/>
            <a:r>
              <a:rPr lang="en-GB" b="1" dirty="0">
                <a:solidFill>
                  <a:srgbClr val="21446D"/>
                </a:solidFill>
                <a:effectLst/>
                <a:latin typeface="Open Sans" panose="020B0606030504020204" pitchFamily="34" charset="0"/>
              </a:rPr>
              <a:t>Respect</a:t>
            </a:r>
          </a:p>
          <a:p>
            <a:pPr algn="ctr"/>
            <a:r>
              <a:rPr lang="en-GB" b="1" dirty="0">
                <a:solidFill>
                  <a:srgbClr val="21446D"/>
                </a:solidFill>
                <a:effectLst/>
                <a:latin typeface="Open Sans" panose="020B0606030504020204" pitchFamily="34" charset="0"/>
              </a:rPr>
              <a:t>Enjoy</a:t>
            </a:r>
          </a:p>
        </p:txBody>
      </p:sp>
      <p:sp>
        <p:nvSpPr>
          <p:cNvPr id="21" name="Rectangle: Rounded Corners 20">
            <a:extLst>
              <a:ext uri="{FF2B5EF4-FFF2-40B4-BE49-F238E27FC236}">
                <a16:creationId xmlns:a16="http://schemas.microsoft.com/office/drawing/2014/main" id="{30B583F0-6AF3-42D9-BCBD-015DC01724E3}"/>
              </a:ext>
            </a:extLst>
          </p:cNvPr>
          <p:cNvSpPr/>
          <p:nvPr/>
        </p:nvSpPr>
        <p:spPr>
          <a:xfrm>
            <a:off x="5117425" y="3454347"/>
            <a:ext cx="2023825" cy="629832"/>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77500" lnSpcReduction="20000"/>
          </a:bodyPr>
          <a:lstStyle/>
          <a:p>
            <a:pPr algn="ctr"/>
            <a:r>
              <a:rPr lang="en-GB" sz="2400" dirty="0"/>
              <a:t>Maple, Fir, Cedar and Pine</a:t>
            </a:r>
          </a:p>
        </p:txBody>
      </p:sp>
      <p:sp>
        <p:nvSpPr>
          <p:cNvPr id="13" name="TextBox 12">
            <a:extLst>
              <a:ext uri="{FF2B5EF4-FFF2-40B4-BE49-F238E27FC236}">
                <a16:creationId xmlns:a16="http://schemas.microsoft.com/office/drawing/2014/main" id="{209F5D31-F1A3-4E06-8E08-D8F7C6531C4A}"/>
              </a:ext>
            </a:extLst>
          </p:cNvPr>
          <p:cNvSpPr txBox="1"/>
          <p:nvPr/>
        </p:nvSpPr>
        <p:spPr>
          <a:xfrm>
            <a:off x="4867011" y="767315"/>
            <a:ext cx="2524652" cy="523220"/>
          </a:xfrm>
          <a:prstGeom prst="rect">
            <a:avLst/>
          </a:prstGeom>
          <a:noFill/>
        </p:spPr>
        <p:txBody>
          <a:bodyPr wrap="square">
            <a:spAutoFit/>
          </a:bodyPr>
          <a:lstStyle/>
          <a:p>
            <a:pPr algn="ctr"/>
            <a:r>
              <a:rPr lang="en-GB" sz="2800" b="0" i="0" dirty="0">
                <a:solidFill>
                  <a:srgbClr val="002060"/>
                </a:solidFill>
                <a:effectLst/>
                <a:latin typeface="Open Sans" panose="020B0606030504020204" pitchFamily="34" charset="0"/>
              </a:rPr>
              <a:t>Autumn 1</a:t>
            </a:r>
            <a:endParaRPr lang="en-GB" sz="2800" b="1" dirty="0">
              <a:solidFill>
                <a:srgbClr val="002060"/>
              </a:solidFill>
              <a:effectLst/>
              <a:latin typeface="Open Sans" panose="020B0606030504020204" pitchFamily="34" charset="0"/>
            </a:endParaRPr>
          </a:p>
        </p:txBody>
      </p:sp>
    </p:spTree>
    <p:extLst>
      <p:ext uri="{BB962C8B-B14F-4D97-AF65-F5344CB8AC3E}">
        <p14:creationId xmlns:p14="http://schemas.microsoft.com/office/powerpoint/2010/main" val="926512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38882" y="323850"/>
            <a:ext cx="876971" cy="87697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1018056" y="246530"/>
            <a:ext cx="3801035" cy="3182470"/>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PE</a:t>
            </a: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1092154" y="3541199"/>
            <a:ext cx="3801035" cy="3182470"/>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Art</a:t>
            </a:r>
          </a:p>
          <a:p>
            <a:pPr algn="ctr"/>
            <a:endParaRPr lang="en-GB" b="1" dirty="0">
              <a:solidFill>
                <a:schemeClr val="tx1"/>
              </a:solidFill>
              <a:latin typeface="Bradley Hand ITC" panose="03070402050302030203" pitchFamily="66" charset="0"/>
            </a:endParaRP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7214746" y="3541199"/>
            <a:ext cx="3801035" cy="3182470"/>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History</a:t>
            </a: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701404">
            <a:off x="-170991" y="511338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323850"/>
            <a:ext cx="676275" cy="6143625"/>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Rounded Corners 13">
            <a:extLst>
              <a:ext uri="{FF2B5EF4-FFF2-40B4-BE49-F238E27FC236}">
                <a16:creationId xmlns:a16="http://schemas.microsoft.com/office/drawing/2014/main" id="{3A3A9C41-600A-4DCF-A64A-3D060A1EEAFC}"/>
              </a:ext>
            </a:extLst>
          </p:cNvPr>
          <p:cNvSpPr/>
          <p:nvPr/>
        </p:nvSpPr>
        <p:spPr>
          <a:xfrm>
            <a:off x="7206607" y="323850"/>
            <a:ext cx="3801035" cy="3016868"/>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PSHE</a:t>
            </a:r>
          </a:p>
        </p:txBody>
      </p:sp>
      <p:sp>
        <p:nvSpPr>
          <p:cNvPr id="15" name="Rectangle: Rounded Corners 14">
            <a:extLst>
              <a:ext uri="{FF2B5EF4-FFF2-40B4-BE49-F238E27FC236}">
                <a16:creationId xmlns:a16="http://schemas.microsoft.com/office/drawing/2014/main" id="{E020806A-47C9-4236-9961-E2C85E9E5562}"/>
              </a:ext>
            </a:extLst>
          </p:cNvPr>
          <p:cNvSpPr/>
          <p:nvPr/>
        </p:nvSpPr>
        <p:spPr>
          <a:xfrm>
            <a:off x="5032308" y="2951919"/>
            <a:ext cx="2043319" cy="3771750"/>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Ways to stay safe online…</a:t>
            </a:r>
          </a:p>
          <a:p>
            <a:pPr algn="ctr"/>
            <a:endParaRPr lang="en-GB" b="1" dirty="0">
              <a:solidFill>
                <a:schemeClr val="tx1"/>
              </a:solidFill>
              <a:latin typeface="Bradley Hand ITC" panose="03070402050302030203" pitchFamily="66" charset="0"/>
            </a:endParaRPr>
          </a:p>
        </p:txBody>
      </p:sp>
      <p:sp>
        <p:nvSpPr>
          <p:cNvPr id="16" name="Rectangle: Rounded Corners 15">
            <a:extLst>
              <a:ext uri="{FF2B5EF4-FFF2-40B4-BE49-F238E27FC236}">
                <a16:creationId xmlns:a16="http://schemas.microsoft.com/office/drawing/2014/main" id="{40E638AB-1671-4E66-9149-E4CB13793768}"/>
              </a:ext>
            </a:extLst>
          </p:cNvPr>
          <p:cNvSpPr/>
          <p:nvPr/>
        </p:nvSpPr>
        <p:spPr>
          <a:xfrm>
            <a:off x="4985394" y="323850"/>
            <a:ext cx="2043319" cy="2480310"/>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Autumn Term Visits and visitors:</a:t>
            </a:r>
          </a:p>
        </p:txBody>
      </p:sp>
    </p:spTree>
    <p:extLst>
      <p:ext uri="{BB962C8B-B14F-4D97-AF65-F5344CB8AC3E}">
        <p14:creationId xmlns:p14="http://schemas.microsoft.com/office/powerpoint/2010/main" val="11543085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3728" y="1249262"/>
            <a:ext cx="2520001" cy="2520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705953" y="697768"/>
            <a:ext cx="3801035" cy="252000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25000" lnSpcReduction="20000"/>
          </a:bodyPr>
          <a:lstStyle/>
          <a:p>
            <a:pPr algn="ctr" fontAlgn="base"/>
            <a:r>
              <a:rPr lang="en-GB" sz="6400" b="1" dirty="0">
                <a:solidFill>
                  <a:schemeClr val="tx1"/>
                </a:solidFill>
                <a:latin typeface="Bradley Hand ITC" panose="03070402050302030203" pitchFamily="66" charset="0"/>
              </a:rPr>
              <a:t>English </a:t>
            </a:r>
            <a:r>
              <a:rPr lang="en-GB" sz="3400" b="1" dirty="0">
                <a:solidFill>
                  <a:schemeClr val="tx1"/>
                </a:solidFill>
                <a:latin typeface="Bradley Hand ITC" panose="03070402050302030203" pitchFamily="66" charset="0"/>
              </a:rPr>
              <a:t> </a:t>
            </a:r>
          </a:p>
          <a:p>
            <a:pPr fontAlgn="base"/>
            <a:endParaRPr lang="en-GB" sz="3400" b="1" dirty="0">
              <a:solidFill>
                <a:srgbClr val="000000"/>
              </a:solidFill>
              <a:effectLst/>
              <a:latin typeface="Bradley Hand ITC" panose="03070402050302030203" pitchFamily="66" charset="0"/>
            </a:endParaRPr>
          </a:p>
          <a:p>
            <a:pPr fontAlgn="base"/>
            <a:r>
              <a:rPr lang="en-GB" sz="3400" dirty="0">
                <a:solidFill>
                  <a:srgbClr val="000000"/>
                </a:solidFill>
                <a:latin typeface="Bradley Hand ITC" panose="03070402050302030203" pitchFamily="66" charset="0"/>
              </a:rPr>
              <a:t>I</a:t>
            </a:r>
            <a:r>
              <a:rPr lang="en-GB" sz="3400" dirty="0">
                <a:solidFill>
                  <a:srgbClr val="000000"/>
                </a:solidFill>
                <a:effectLst/>
                <a:latin typeface="Bradley Hand ITC" panose="03070402050302030203" pitchFamily="66" charset="0"/>
              </a:rPr>
              <a:t>n English, Cedar class will be using </a:t>
            </a:r>
            <a:r>
              <a:rPr lang="en-GB" sz="3400" i="1" dirty="0">
                <a:solidFill>
                  <a:srgbClr val="000000"/>
                </a:solidFill>
                <a:effectLst/>
                <a:latin typeface="Bradley Hand ITC" panose="03070402050302030203" pitchFamily="66" charset="0"/>
              </a:rPr>
              <a:t>Winter’s Child</a:t>
            </a:r>
            <a:r>
              <a:rPr lang="en-GB" sz="3400" dirty="0">
                <a:solidFill>
                  <a:srgbClr val="000000"/>
                </a:solidFill>
                <a:effectLst/>
                <a:latin typeface="Bradley Hand ITC" panose="03070402050302030203" pitchFamily="66" charset="0"/>
              </a:rPr>
              <a:t> by Graham Baker-Smith as our focus text. Linked to our Geography learning about the water cycle, mountains and the Arctic Circle, children will explore the story’s themes and use them as inspiration to write their own fantasy story based on a fable. Throughout the unit, pupils will develop their vocabulary, descriptive writing and storytelling skills.</a:t>
            </a:r>
          </a:p>
          <a:p>
            <a:pPr fontAlgn="base"/>
            <a:endParaRPr lang="en-GB" sz="3400" dirty="0">
              <a:solidFill>
                <a:srgbClr val="000000"/>
              </a:solidFill>
              <a:effectLst/>
              <a:latin typeface="Bradley Hand ITC" panose="03070402050302030203" pitchFamily="66" charset="0"/>
            </a:endParaRPr>
          </a:p>
          <a:p>
            <a:pPr fontAlgn="base"/>
            <a:r>
              <a:rPr lang="en-GB" sz="3400" dirty="0">
                <a:solidFill>
                  <a:srgbClr val="000000"/>
                </a:solidFill>
                <a:effectLst/>
                <a:latin typeface="Bradley Hand ITC" panose="03070402050302030203" pitchFamily="66" charset="0"/>
              </a:rPr>
              <a:t>Fir class will be using </a:t>
            </a:r>
            <a:r>
              <a:rPr lang="en-GB" sz="3400" i="1" dirty="0">
                <a:solidFill>
                  <a:srgbClr val="000000"/>
                </a:solidFill>
                <a:effectLst/>
                <a:latin typeface="Bradley Hand ITC" panose="03070402050302030203" pitchFamily="66" charset="0"/>
              </a:rPr>
              <a:t>Leon and the Place Between</a:t>
            </a:r>
            <a:r>
              <a:rPr lang="en-GB" sz="3400" dirty="0">
                <a:solidFill>
                  <a:srgbClr val="000000"/>
                </a:solidFill>
                <a:effectLst/>
                <a:latin typeface="Bradley Hand ITC" panose="03070402050302030203" pitchFamily="66" charset="0"/>
              </a:rPr>
              <a:t> by Graham Baker-Smith as our focus text. Linked to our Science learning about sound and the sights and sounds of the fairground, children will explore Leon’s adventures and write a diary recount from Leon’s point of view. They will develop their ability to write in role, exploring thoughts and feelings, while some children will be challenged to write from a different character’s perspective.</a:t>
            </a:r>
          </a:p>
          <a:p>
            <a:br>
              <a:rPr lang="en-GB" sz="1800" dirty="0">
                <a:solidFill>
                  <a:srgbClr val="000000"/>
                </a:solidFill>
                <a:effectLst/>
                <a:latin typeface="Aptos"/>
              </a:rPr>
            </a:br>
            <a:endParaRPr lang="en-GB" b="1" dirty="0">
              <a:solidFill>
                <a:schemeClr val="tx1"/>
              </a:solidFill>
              <a:latin typeface="Bradley Hand ITC" panose="03070402050302030203" pitchFamily="66" charset="0"/>
            </a:endParaRPr>
          </a:p>
        </p:txBody>
      </p:sp>
      <p:sp>
        <p:nvSpPr>
          <p:cNvPr id="7" name="Rectangle: Rounded Corners 6">
            <a:extLst>
              <a:ext uri="{FF2B5EF4-FFF2-40B4-BE49-F238E27FC236}">
                <a16:creationId xmlns:a16="http://schemas.microsoft.com/office/drawing/2014/main" id="{2A517441-14E6-4A2A-9A55-CB6FE320F851}"/>
              </a:ext>
            </a:extLst>
          </p:cNvPr>
          <p:cNvSpPr/>
          <p:nvPr/>
        </p:nvSpPr>
        <p:spPr>
          <a:xfrm>
            <a:off x="7898501" y="697768"/>
            <a:ext cx="3801035" cy="252000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40000" lnSpcReduction="20000"/>
          </a:bodyPr>
          <a:lstStyle/>
          <a:p>
            <a:pPr algn="ctr"/>
            <a:r>
              <a:rPr lang="en-GB" sz="3300" b="1" dirty="0">
                <a:solidFill>
                  <a:schemeClr val="tx1"/>
                </a:solidFill>
                <a:latin typeface="Bradley Hand ITC" panose="03070402050302030203" pitchFamily="66" charset="0"/>
              </a:rPr>
              <a:t>Maths</a:t>
            </a:r>
          </a:p>
          <a:p>
            <a:pPr algn="just"/>
            <a:r>
              <a:rPr lang="en-GB" sz="2800" dirty="0">
                <a:solidFill>
                  <a:schemeClr val="tx1"/>
                </a:solidFill>
                <a:latin typeface="Bradley Hand ITC" panose="03070402050302030203" pitchFamily="66" charset="0"/>
              </a:rPr>
              <a:t>In Maths, the children will be focusing on multiplication and division. They will use arrays, sharing and grouping to build a strong understanding of how multiplication and division are related. Children will explore the 2, 5 and 10 times tables, learn about multiplying and dividing by 1 and a number's own value, and use practical resources and pictorial representations to deepen their understanding. Pupils will also continue to develop fluency in their multiplication facts, working towards confidently recalling times tables up to 12 × 12, before applying their knowledge to a range of reasoning and problem-solving activities. Through this unit, children will strengthen their number sense and become more efficient and confident mathematicians.</a:t>
            </a: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981519" y="3429000"/>
            <a:ext cx="3433614" cy="3249705"/>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55000" lnSpcReduction="20000"/>
          </a:bodyPr>
          <a:lstStyle/>
          <a:p>
            <a:pPr algn="ctr"/>
            <a:r>
              <a:rPr lang="en-GB" sz="2900" b="1" dirty="0">
                <a:solidFill>
                  <a:schemeClr val="tx1"/>
                </a:solidFill>
                <a:latin typeface="Bradley Hand ITC" panose="03070402050302030203" pitchFamily="66" charset="0"/>
              </a:rPr>
              <a:t>Science - Electricity</a:t>
            </a:r>
          </a:p>
          <a:p>
            <a:pPr algn="ctr"/>
            <a:endParaRPr lang="en-GB" sz="2900" b="1" dirty="0">
              <a:solidFill>
                <a:schemeClr val="tx1"/>
              </a:solidFill>
              <a:latin typeface="Bradley Hand ITC" panose="03070402050302030203" pitchFamily="66" charset="0"/>
            </a:endParaRPr>
          </a:p>
          <a:p>
            <a:pPr algn="just"/>
            <a:r>
              <a:rPr lang="en-GB" sz="1900" dirty="0">
                <a:solidFill>
                  <a:schemeClr val="tx1"/>
                </a:solidFill>
                <a:latin typeface="Bradley Hand ITC" panose="03070402050302030203" pitchFamily="66" charset="0"/>
              </a:rPr>
              <a:t> </a:t>
            </a:r>
            <a:r>
              <a:rPr lang="en-GB" sz="2600" i="0" dirty="0">
                <a:solidFill>
                  <a:schemeClr val="tx1"/>
                </a:solidFill>
                <a:effectLst/>
                <a:latin typeface="Bradley Hand ITC" panose="03070402050302030203" pitchFamily="66" charset="0"/>
              </a:rPr>
              <a:t>In Science this half term, we will be learning about electricity, including how everyday appliances are powered and how to work safely. Children will investigate conductors and insulators, build simple circuits, and carry out practical experiments to develop their scientific enquiry skills. We will also learn about the local scientist Lord William Armstrong and his contributions to the development of electricity.</a:t>
            </a:r>
          </a:p>
          <a:p>
            <a:pPr algn="ctr"/>
            <a:r>
              <a:rPr lang="en-GB" sz="1900" dirty="0">
                <a:solidFill>
                  <a:schemeClr val="tx1"/>
                </a:solidFill>
                <a:latin typeface="Bradley Hand ITC" panose="03070402050302030203" pitchFamily="66" charset="0"/>
              </a:rPr>
              <a:t>   </a:t>
            </a:r>
          </a:p>
          <a:p>
            <a:pPr algn="just"/>
            <a:endParaRPr lang="en-GB" sz="1900" b="1" dirty="0">
              <a:solidFill>
                <a:schemeClr val="tx1"/>
              </a:solidFill>
              <a:latin typeface="Bradley Hand ITC" panose="03070402050302030203" pitchFamily="66" charset="0"/>
            </a:endParaRPr>
          </a:p>
          <a:p>
            <a:pPr algn="just"/>
            <a:r>
              <a:rPr lang="en-GB" sz="1900" b="1" dirty="0">
                <a:solidFill>
                  <a:schemeClr val="tx1"/>
                </a:solidFill>
                <a:latin typeface="Bradley Hand ITC" panose="03070402050302030203" pitchFamily="66" charset="0"/>
              </a:rPr>
              <a:t> </a:t>
            </a:r>
            <a:endParaRPr lang="en-GB" sz="2500" b="1" dirty="0">
              <a:solidFill>
                <a:schemeClr val="tx1"/>
              </a:solidFill>
              <a:latin typeface="Bradley Hand ITC" panose="03070402050302030203" pitchFamily="66" charset="0"/>
            </a:endParaRP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8123873" y="3429000"/>
            <a:ext cx="3449085" cy="3234427"/>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55000" lnSpcReduction="20000"/>
          </a:bodyPr>
          <a:lstStyle/>
          <a:p>
            <a:pPr algn="ctr"/>
            <a:r>
              <a:rPr lang="en-GB" sz="2200" b="1" dirty="0">
                <a:solidFill>
                  <a:schemeClr val="tx1"/>
                </a:solidFill>
                <a:latin typeface="Bradley Hand ITC" panose="03070402050302030203" pitchFamily="66" charset="0"/>
              </a:rPr>
              <a:t>Wider Personal Development</a:t>
            </a:r>
            <a:br>
              <a:rPr lang="en-GB" sz="2200" b="1" dirty="0">
                <a:solidFill>
                  <a:schemeClr val="tx1"/>
                </a:solidFill>
                <a:latin typeface="Bradley Hand ITC" panose="03070402050302030203" pitchFamily="66" charset="0"/>
              </a:rPr>
            </a:br>
            <a:r>
              <a:rPr lang="en-GB" sz="2200" b="1" dirty="0">
                <a:solidFill>
                  <a:schemeClr val="tx1"/>
                </a:solidFill>
                <a:latin typeface="Bradley Hand ITC" panose="03070402050302030203" pitchFamily="66" charset="0"/>
              </a:rPr>
              <a:t>British Values </a:t>
            </a:r>
          </a:p>
          <a:p>
            <a:pPr algn="l" rtl="0" fontAlgn="base"/>
            <a:r>
              <a:rPr lang="en-GB" sz="1800" i="0" dirty="0">
                <a:solidFill>
                  <a:srgbClr val="000000"/>
                </a:solidFill>
                <a:effectLst/>
                <a:latin typeface="Bradley Hand ITC" panose="03070402050302030203" pitchFamily="66" charset="0"/>
              </a:rPr>
              <a:t>Throughout Autumn 2, we will continue to support children’s personal, social and emotional development, Through our curriculum, assemblies, Life Skills, class discussions and everyday experiences, children will have opportunities to develop independence, resilience and positive relationships with others.</a:t>
            </a:r>
          </a:p>
          <a:p>
            <a:pPr algn="l" rtl="0" fontAlgn="base"/>
            <a:r>
              <a:rPr lang="en-GB" sz="1800" i="0" dirty="0">
                <a:solidFill>
                  <a:srgbClr val="000000"/>
                </a:solidFill>
                <a:effectLst/>
                <a:latin typeface="Bradley Hand ITC" panose="03070402050302030203" pitchFamily="66" charset="0"/>
              </a:rPr>
              <a:t>We will promote the British Values of Democracy, Rule of Law, Individual Liberty, Mutual Respect and Tolerance of Different Faiths and Beliefs. Children will learn about the importance of listening to others, sharing their opinions respectfully, making positive choices and understanding that everyone has the right to feel safe, valued and included.</a:t>
            </a:r>
          </a:p>
          <a:p>
            <a:pPr algn="l" rtl="0" fontAlgn="base"/>
            <a:r>
              <a:rPr lang="en-GB" sz="1800" i="0" dirty="0">
                <a:solidFill>
                  <a:srgbClr val="000000"/>
                </a:solidFill>
                <a:effectLst/>
                <a:latin typeface="Bradley Hand ITC" panose="03070402050302030203" pitchFamily="66" charset="0"/>
              </a:rPr>
              <a:t>As we approach the festive period, we will also celebrate diversity and different traditions and beliefs, encouraging children to appreciate what makes each person and family unique. Through teamwork, friendship and our school values, we will continue to encourage children to Be the Best They Can Be. </a:t>
            </a:r>
          </a:p>
          <a:p>
            <a:pPr algn="ctr"/>
            <a:endParaRPr lang="en-GB" b="1" dirty="0">
              <a:solidFill>
                <a:schemeClr val="tx1"/>
              </a:solidFill>
              <a:latin typeface="Bradley Hand ITC" panose="03070402050302030203" pitchFamily="66" charset="0"/>
            </a:endParaRP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341897">
            <a:off x="-319088" y="492034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697768"/>
            <a:ext cx="676275" cy="5769707"/>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DAFDD213-8C85-46D6-BD8E-2FD2882F5426}"/>
              </a:ext>
            </a:extLst>
          </p:cNvPr>
          <p:cNvSpPr txBox="1"/>
          <p:nvPr/>
        </p:nvSpPr>
        <p:spPr>
          <a:xfrm>
            <a:off x="66676" y="134331"/>
            <a:ext cx="12125324" cy="369332"/>
          </a:xfrm>
          <a:prstGeom prst="rect">
            <a:avLst/>
          </a:prstGeom>
          <a:noFill/>
        </p:spPr>
        <p:txBody>
          <a:bodyPr wrap="square">
            <a:spAutoFit/>
          </a:bodyPr>
          <a:lstStyle/>
          <a:p>
            <a:pPr algn="ctr"/>
            <a:r>
              <a:rPr lang="en-GB" b="1" i="0" dirty="0">
                <a:solidFill>
                  <a:srgbClr val="444444"/>
                </a:solidFill>
                <a:effectLst/>
                <a:latin typeface="Brush Script MT" panose="03060802040406070304" pitchFamily="66" charset="0"/>
              </a:rPr>
              <a:t>At </a:t>
            </a:r>
            <a:r>
              <a:rPr lang="en-GB" b="1" i="0" dirty="0" err="1">
                <a:solidFill>
                  <a:srgbClr val="444444"/>
                </a:solidFill>
                <a:effectLst/>
                <a:latin typeface="Brush Script MT" panose="03060802040406070304" pitchFamily="66" charset="0"/>
              </a:rPr>
              <a:t>Lobley</a:t>
            </a:r>
            <a:r>
              <a:rPr lang="en-GB" b="1" i="0" dirty="0">
                <a:solidFill>
                  <a:srgbClr val="444444"/>
                </a:solidFill>
                <a:effectLst/>
                <a:latin typeface="Brush Script MT" panose="03060802040406070304" pitchFamily="66" charset="0"/>
              </a:rPr>
              <a:t> Hill Primary, we aim to ‘be the best we can be’ through being curious, adventurous and respectful in order to achieve personal excellence.</a:t>
            </a:r>
            <a:endParaRPr lang="en-GB" dirty="0">
              <a:latin typeface="Brush Script MT" panose="03060802040406070304" pitchFamily="66" charset="0"/>
            </a:endParaRPr>
          </a:p>
        </p:txBody>
      </p:sp>
      <p:sp>
        <p:nvSpPr>
          <p:cNvPr id="19" name="TextBox 18">
            <a:extLst>
              <a:ext uri="{FF2B5EF4-FFF2-40B4-BE49-F238E27FC236}">
                <a16:creationId xmlns:a16="http://schemas.microsoft.com/office/drawing/2014/main" id="{BF6BD2FA-8490-489E-9D30-F3BD21C7AC72}"/>
              </a:ext>
            </a:extLst>
          </p:cNvPr>
          <p:cNvSpPr txBox="1"/>
          <p:nvPr/>
        </p:nvSpPr>
        <p:spPr>
          <a:xfrm>
            <a:off x="4833674" y="4196794"/>
            <a:ext cx="2524652" cy="2585323"/>
          </a:xfrm>
          <a:prstGeom prst="rect">
            <a:avLst/>
          </a:prstGeom>
          <a:noFill/>
        </p:spPr>
        <p:txBody>
          <a:bodyPr wrap="square">
            <a:spAutoFit/>
          </a:bodyPr>
          <a:lstStyle/>
          <a:p>
            <a:pPr algn="ctr"/>
            <a:r>
              <a:rPr lang="en-GB" b="0" i="0" dirty="0">
                <a:solidFill>
                  <a:srgbClr val="444444"/>
                </a:solidFill>
                <a:effectLst/>
                <a:latin typeface="Open Sans" panose="020B0606030504020204" pitchFamily="34" charset="0"/>
              </a:rPr>
              <a:t>At </a:t>
            </a:r>
            <a:r>
              <a:rPr lang="en-GB" b="0" i="0" dirty="0" err="1">
                <a:solidFill>
                  <a:srgbClr val="444444"/>
                </a:solidFill>
                <a:effectLst/>
                <a:latin typeface="Open Sans" panose="020B0606030504020204" pitchFamily="34" charset="0"/>
              </a:rPr>
              <a:t>Lobley</a:t>
            </a:r>
            <a:r>
              <a:rPr lang="en-GB" b="0" i="0" dirty="0">
                <a:solidFill>
                  <a:srgbClr val="444444"/>
                </a:solidFill>
                <a:effectLst/>
                <a:latin typeface="Open Sans" panose="020B0606030504020204" pitchFamily="34" charset="0"/>
              </a:rPr>
              <a:t> Hill Primary School, ‘We </a:t>
            </a:r>
            <a:r>
              <a:rPr lang="en-GB" b="1" i="0" dirty="0">
                <a:solidFill>
                  <a:srgbClr val="444444"/>
                </a:solidFill>
                <a:effectLst/>
                <a:latin typeface="Open Sans" panose="020B0606030504020204" pitchFamily="34" charset="0"/>
              </a:rPr>
              <a:t>CARE</a:t>
            </a:r>
            <a:r>
              <a:rPr lang="en-GB" b="0" i="0" dirty="0">
                <a:solidFill>
                  <a:srgbClr val="444444"/>
                </a:solidFill>
                <a:effectLst/>
                <a:latin typeface="Open Sans" panose="020B0606030504020204" pitchFamily="34" charset="0"/>
              </a:rPr>
              <a:t>’.  We strive to support our school community to:</a:t>
            </a:r>
          </a:p>
          <a:p>
            <a:pPr algn="ctr"/>
            <a:r>
              <a:rPr lang="en-GB" b="1" dirty="0">
                <a:solidFill>
                  <a:srgbClr val="21446D"/>
                </a:solidFill>
                <a:effectLst/>
                <a:latin typeface="Open Sans" panose="020B0606030504020204" pitchFamily="34" charset="0"/>
              </a:rPr>
              <a:t>Co-operate</a:t>
            </a:r>
          </a:p>
          <a:p>
            <a:pPr algn="ctr"/>
            <a:r>
              <a:rPr lang="en-GB" b="1" dirty="0">
                <a:solidFill>
                  <a:srgbClr val="21446D"/>
                </a:solidFill>
                <a:effectLst/>
                <a:latin typeface="Open Sans" panose="020B0606030504020204" pitchFamily="34" charset="0"/>
              </a:rPr>
              <a:t>Achieve</a:t>
            </a:r>
          </a:p>
          <a:p>
            <a:pPr algn="ctr"/>
            <a:r>
              <a:rPr lang="en-GB" b="1" dirty="0">
                <a:solidFill>
                  <a:srgbClr val="21446D"/>
                </a:solidFill>
                <a:effectLst/>
                <a:latin typeface="Open Sans" panose="020B0606030504020204" pitchFamily="34" charset="0"/>
              </a:rPr>
              <a:t>Respect</a:t>
            </a:r>
          </a:p>
          <a:p>
            <a:pPr algn="ctr"/>
            <a:r>
              <a:rPr lang="en-GB" b="1" dirty="0">
                <a:solidFill>
                  <a:srgbClr val="21446D"/>
                </a:solidFill>
                <a:effectLst/>
                <a:latin typeface="Open Sans" panose="020B0606030504020204" pitchFamily="34" charset="0"/>
              </a:rPr>
              <a:t>Enjoy</a:t>
            </a:r>
          </a:p>
        </p:txBody>
      </p:sp>
      <p:sp>
        <p:nvSpPr>
          <p:cNvPr id="21" name="Rectangle: Rounded Corners 20">
            <a:extLst>
              <a:ext uri="{FF2B5EF4-FFF2-40B4-BE49-F238E27FC236}">
                <a16:creationId xmlns:a16="http://schemas.microsoft.com/office/drawing/2014/main" id="{30B583F0-6AF3-42D9-BCBD-015DC01724E3}"/>
              </a:ext>
            </a:extLst>
          </p:cNvPr>
          <p:cNvSpPr/>
          <p:nvPr/>
        </p:nvSpPr>
        <p:spPr>
          <a:xfrm>
            <a:off x="5117425" y="3454347"/>
            <a:ext cx="2023825" cy="629832"/>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2400" dirty="0"/>
              <a:t>Cedar and Fir</a:t>
            </a:r>
          </a:p>
        </p:txBody>
      </p:sp>
      <p:sp>
        <p:nvSpPr>
          <p:cNvPr id="13" name="TextBox 12">
            <a:extLst>
              <a:ext uri="{FF2B5EF4-FFF2-40B4-BE49-F238E27FC236}">
                <a16:creationId xmlns:a16="http://schemas.microsoft.com/office/drawing/2014/main" id="{209F5D31-F1A3-4E06-8E08-D8F7C6531C4A}"/>
              </a:ext>
            </a:extLst>
          </p:cNvPr>
          <p:cNvSpPr txBox="1"/>
          <p:nvPr/>
        </p:nvSpPr>
        <p:spPr>
          <a:xfrm>
            <a:off x="4867011" y="767315"/>
            <a:ext cx="2524652" cy="523220"/>
          </a:xfrm>
          <a:prstGeom prst="rect">
            <a:avLst/>
          </a:prstGeom>
          <a:noFill/>
        </p:spPr>
        <p:txBody>
          <a:bodyPr wrap="square">
            <a:spAutoFit/>
          </a:bodyPr>
          <a:lstStyle/>
          <a:p>
            <a:pPr algn="ctr"/>
            <a:r>
              <a:rPr lang="en-GB" sz="2800" b="0" i="0" dirty="0">
                <a:solidFill>
                  <a:srgbClr val="00B0F0"/>
                </a:solidFill>
                <a:effectLst/>
                <a:latin typeface="Open Sans" panose="020B0606030504020204" pitchFamily="34" charset="0"/>
              </a:rPr>
              <a:t>Autumn 2</a:t>
            </a:r>
            <a:endParaRPr lang="en-GB" sz="2800" b="1" dirty="0">
              <a:solidFill>
                <a:srgbClr val="00B0F0"/>
              </a:solidFill>
              <a:effectLst/>
              <a:latin typeface="Open Sans" panose="020B0606030504020204" pitchFamily="34" charset="0"/>
            </a:endParaRPr>
          </a:p>
        </p:txBody>
      </p:sp>
    </p:spTree>
    <p:extLst>
      <p:ext uri="{BB962C8B-B14F-4D97-AF65-F5344CB8AC3E}">
        <p14:creationId xmlns:p14="http://schemas.microsoft.com/office/powerpoint/2010/main" val="38332167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38882" y="323850"/>
            <a:ext cx="876971" cy="87697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1018056" y="246530"/>
            <a:ext cx="3801035" cy="318247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PE – </a:t>
            </a:r>
            <a:r>
              <a:rPr lang="en-GB" sz="1600" b="1" dirty="0">
                <a:solidFill>
                  <a:schemeClr val="tx1"/>
                </a:solidFill>
                <a:latin typeface="Bradley Hand ITC" panose="03070402050302030203" pitchFamily="66" charset="0"/>
              </a:rPr>
              <a:t>Problem</a:t>
            </a:r>
            <a:r>
              <a:rPr lang="en-GB" b="1" dirty="0">
                <a:solidFill>
                  <a:schemeClr val="tx1"/>
                </a:solidFill>
                <a:latin typeface="Bradley Hand ITC" panose="03070402050302030203" pitchFamily="66" charset="0"/>
              </a:rPr>
              <a:t> Solving</a:t>
            </a:r>
          </a:p>
          <a:p>
            <a:pPr algn="just"/>
            <a:r>
              <a:rPr lang="en-GB" sz="1300" dirty="0">
                <a:solidFill>
                  <a:schemeClr val="tx1"/>
                </a:solidFill>
                <a:latin typeface="Bradley Hand ITC" panose="03070402050302030203" pitchFamily="66" charset="0"/>
              </a:rPr>
              <a:t>This half term we will be looking at problem solving games. The unit of work will explore what makes an effective team, focusing on cooperation, communication, collaboration and responsibility. Children will develop their ability to listen, share ideas, encourage others and work together to solve challenges. Throughout the unit, we will focus on the importance of motivating and supporting teammates. </a:t>
            </a:r>
            <a:endParaRPr lang="en-GB" sz="1300" b="1" dirty="0">
              <a:solidFill>
                <a:schemeClr val="tx1"/>
              </a:solidFill>
              <a:latin typeface="Bradley Hand ITC" panose="03070402050302030203" pitchFamily="66" charset="0"/>
            </a:endParaRP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1092154" y="3541199"/>
            <a:ext cx="3801035" cy="318247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70000" lnSpcReduction="20000"/>
          </a:bodyPr>
          <a:lstStyle/>
          <a:p>
            <a:pPr algn="ctr"/>
            <a:r>
              <a:rPr lang="en-GB" sz="2300" b="1" dirty="0">
                <a:solidFill>
                  <a:schemeClr val="tx1"/>
                </a:solidFill>
                <a:latin typeface="Bradley Hand ITC" panose="03070402050302030203" pitchFamily="66" charset="0"/>
              </a:rPr>
              <a:t>DT – Structures, Product and Packaging </a:t>
            </a:r>
          </a:p>
          <a:p>
            <a:pPr algn="just"/>
            <a:r>
              <a:rPr lang="en-GB" i="0" dirty="0">
                <a:solidFill>
                  <a:srgbClr val="000000"/>
                </a:solidFill>
                <a:effectLst/>
                <a:latin typeface="Bradley Hand ITC" panose="03070402050302030203" pitchFamily="66" charset="0"/>
              </a:rPr>
              <a:t>In DT, we will be learning about structures and product packaging. The children will explore how everyday packaging is designed and made, investigating how flat shapes called nets can be folded and assembled to create strong 3D shell structures. They will examine different types of packaging, considering their purpose, appearance and effectiveness, before designing and creating their own original packaging. Through this project, pupils will develop their creativity, problem-solving skills and understanding of how design is used in the real world to make products both practical and appealing.</a:t>
            </a:r>
            <a:endParaRPr lang="en-GB" dirty="0">
              <a:solidFill>
                <a:schemeClr val="tx1"/>
              </a:solidFill>
              <a:latin typeface="Bradley Hand ITC" panose="03070402050302030203" pitchFamily="66" charset="0"/>
            </a:endParaRPr>
          </a:p>
          <a:p>
            <a:pPr algn="ctr"/>
            <a:endParaRPr lang="en-GB" b="1" dirty="0">
              <a:solidFill>
                <a:schemeClr val="tx1"/>
              </a:solidFill>
              <a:latin typeface="Bradley Hand ITC" panose="03070402050302030203" pitchFamily="66" charset="0"/>
            </a:endParaRP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7214746" y="3541199"/>
            <a:ext cx="3801035" cy="318247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70000" lnSpcReduction="20000"/>
          </a:bodyPr>
          <a:lstStyle/>
          <a:p>
            <a:pPr algn="ctr"/>
            <a:r>
              <a:rPr lang="en-GB" b="1" dirty="0">
                <a:solidFill>
                  <a:schemeClr val="tx1"/>
                </a:solidFill>
                <a:latin typeface="Bradley Hand ITC" panose="03070402050302030203" pitchFamily="66" charset="0"/>
              </a:rPr>
              <a:t>Geography – </a:t>
            </a:r>
            <a:r>
              <a:rPr lang="en-GB" sz="2300" b="1" dirty="0">
                <a:solidFill>
                  <a:schemeClr val="tx1"/>
                </a:solidFill>
                <a:latin typeface="Bradley Hand ITC" panose="03070402050302030203" pitchFamily="66" charset="0"/>
              </a:rPr>
              <a:t>Are</a:t>
            </a:r>
            <a:r>
              <a:rPr lang="en-GB" b="1" dirty="0">
                <a:solidFill>
                  <a:schemeClr val="tx1"/>
                </a:solidFill>
                <a:latin typeface="Bradley Hand ITC" panose="03070402050302030203" pitchFamily="66" charset="0"/>
              </a:rPr>
              <a:t> all settlements the same? </a:t>
            </a:r>
            <a:endParaRPr lang="en-GB" dirty="0">
              <a:solidFill>
                <a:srgbClr val="000000"/>
              </a:solidFill>
              <a:latin typeface="Aptos"/>
            </a:endParaRPr>
          </a:p>
          <a:p>
            <a:pPr algn="just"/>
            <a:r>
              <a:rPr lang="en-GB" i="0" dirty="0">
                <a:solidFill>
                  <a:srgbClr val="000000"/>
                </a:solidFill>
                <a:effectLst/>
                <a:latin typeface="Bradley Hand ITC" panose="03070402050302030203" pitchFamily="66" charset="0"/>
              </a:rPr>
              <a:t>This term, we will be exploring the question 'Are all settlements the same?' Children will learn about different types of settlements and investigate how land is used in both urban and rural areas. They will identify and describe the human and physical features of our local area and compare how land use has changed over time in response to modern-day needs and growing populations. As part of the topic, pupils will develop their map-reading skills by learning how to use four-figure grid references to locate places accurately. This unit will help children understand how places change and the factors that shape the communities we live in today.</a:t>
            </a:r>
            <a:endParaRPr lang="en-GB" dirty="0">
              <a:solidFill>
                <a:schemeClr val="tx1"/>
              </a:solidFill>
              <a:latin typeface="Bradley Hand ITC" panose="03070402050302030203" pitchFamily="66" charset="0"/>
            </a:endParaRP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701404">
            <a:off x="-170991" y="511338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323850"/>
            <a:ext cx="676275" cy="6143625"/>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Rounded Corners 13">
            <a:extLst>
              <a:ext uri="{FF2B5EF4-FFF2-40B4-BE49-F238E27FC236}">
                <a16:creationId xmlns:a16="http://schemas.microsoft.com/office/drawing/2014/main" id="{3A3A9C41-600A-4DCF-A64A-3D060A1EEAFC}"/>
              </a:ext>
            </a:extLst>
          </p:cNvPr>
          <p:cNvSpPr/>
          <p:nvPr/>
        </p:nvSpPr>
        <p:spPr>
          <a:xfrm>
            <a:off x="7206607" y="323850"/>
            <a:ext cx="3801035" cy="3016868"/>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47500" lnSpcReduction="20000"/>
          </a:bodyPr>
          <a:lstStyle/>
          <a:p>
            <a:pPr algn="ctr"/>
            <a:r>
              <a:rPr lang="en-GB" sz="2900" b="1" dirty="0">
                <a:solidFill>
                  <a:schemeClr val="tx1"/>
                </a:solidFill>
                <a:latin typeface="Bradley Hand ITC" panose="03070402050302030203" pitchFamily="66" charset="0"/>
              </a:rPr>
              <a:t>PSHE – How should </a:t>
            </a:r>
            <a:r>
              <a:rPr lang="en-GB" sz="3400" b="1" dirty="0">
                <a:solidFill>
                  <a:schemeClr val="tx1"/>
                </a:solidFill>
                <a:latin typeface="Bradley Hand ITC" panose="03070402050302030203" pitchFamily="66" charset="0"/>
              </a:rPr>
              <a:t>we</a:t>
            </a:r>
            <a:r>
              <a:rPr lang="en-GB" sz="2900" b="1" dirty="0">
                <a:solidFill>
                  <a:schemeClr val="tx1"/>
                </a:solidFill>
                <a:latin typeface="Bradley Hand ITC" panose="03070402050302030203" pitchFamily="66" charset="0"/>
              </a:rPr>
              <a:t> communicate online</a:t>
            </a:r>
          </a:p>
          <a:p>
            <a:pPr algn="just"/>
            <a:r>
              <a:rPr lang="en-GB" sz="2300" i="0" dirty="0">
                <a:solidFill>
                  <a:srgbClr val="000000"/>
                </a:solidFill>
                <a:effectLst/>
                <a:latin typeface="Bradley Hand ITC" panose="03070402050302030203" pitchFamily="66" charset="0"/>
              </a:rPr>
              <a:t>In PSHE, we will be exploring the question 'How should we communicate online?' Children will learn about the different ways people use the internet to communicate and consider the benefits and challenges of communicating both online and face to face. They will develop an understanding of how to interact respectfully and responsibly in digital environments, recognising how online behaviour can affect others. Pupils will also learn to identify different forms of online bullying, understand how to stay safe when using online games and social media features, and recognise content or interactions that may not be suitable for their age. Through discussions and role-play activities, children will practise how to respond to concerns and know how to seek help from a trusted adult if they encounter upsetting content, bullying or contact from strangers online.</a:t>
            </a:r>
            <a:endParaRPr lang="en-GB" sz="2300" dirty="0">
              <a:solidFill>
                <a:schemeClr val="tx1"/>
              </a:solidFill>
              <a:latin typeface="Bradley Hand ITC" panose="03070402050302030203" pitchFamily="66" charset="0"/>
            </a:endParaRPr>
          </a:p>
        </p:txBody>
      </p:sp>
      <p:sp>
        <p:nvSpPr>
          <p:cNvPr id="15" name="Rectangle: Rounded Corners 14">
            <a:extLst>
              <a:ext uri="{FF2B5EF4-FFF2-40B4-BE49-F238E27FC236}">
                <a16:creationId xmlns:a16="http://schemas.microsoft.com/office/drawing/2014/main" id="{E020806A-47C9-4236-9961-E2C85E9E5562}"/>
              </a:ext>
            </a:extLst>
          </p:cNvPr>
          <p:cNvSpPr/>
          <p:nvPr/>
        </p:nvSpPr>
        <p:spPr>
          <a:xfrm>
            <a:off x="5032308" y="2951919"/>
            <a:ext cx="2043319" cy="377175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62500" lnSpcReduction="20000"/>
          </a:bodyPr>
          <a:lstStyle/>
          <a:p>
            <a:pPr algn="just" fontAlgn="base"/>
            <a:r>
              <a:rPr lang="en-GB" sz="2200" b="1" dirty="0">
                <a:solidFill>
                  <a:schemeClr val="tx1"/>
                </a:solidFill>
                <a:latin typeface="Bradley Hand ITC" panose="03070402050302030203" pitchFamily="66" charset="0"/>
              </a:rPr>
              <a:t>Ways to stay safe online… </a:t>
            </a:r>
          </a:p>
          <a:p>
            <a:pPr algn="just" fontAlgn="base"/>
            <a:r>
              <a:rPr lang="en-GB" sz="1800" i="0" dirty="0">
                <a:solidFill>
                  <a:srgbClr val="000000"/>
                </a:solidFill>
                <a:effectLst/>
                <a:latin typeface="Bradley Hand ITC" panose="03070402050302030203" pitchFamily="66" charset="0"/>
              </a:rPr>
              <a:t>This term, we will teach children how to stay safe and make responsible choices online, including keeping personal information private and recognising when something may not be safe. Through discussions, scenarios and practical activities, children will explore how to communicate kindly, think before they click or share, and make positive choices online. We will also reinforce the importance of telling a trusted adult if something online makes them feel worried, uncomfortable or unsure. </a:t>
            </a:r>
          </a:p>
          <a:p>
            <a:pPr algn="ctr"/>
            <a:endParaRPr lang="en-GB" b="1" dirty="0">
              <a:solidFill>
                <a:schemeClr val="tx1"/>
              </a:solidFill>
              <a:latin typeface="Bradley Hand ITC" panose="03070402050302030203" pitchFamily="66" charset="0"/>
            </a:endParaRPr>
          </a:p>
          <a:p>
            <a:pPr algn="ctr"/>
            <a:endParaRPr lang="en-GB" b="1" dirty="0">
              <a:solidFill>
                <a:schemeClr val="tx1"/>
              </a:solidFill>
              <a:latin typeface="Bradley Hand ITC" panose="03070402050302030203" pitchFamily="66" charset="0"/>
            </a:endParaRPr>
          </a:p>
        </p:txBody>
      </p:sp>
      <p:sp>
        <p:nvSpPr>
          <p:cNvPr id="16" name="Rectangle: Rounded Corners 15">
            <a:extLst>
              <a:ext uri="{FF2B5EF4-FFF2-40B4-BE49-F238E27FC236}">
                <a16:creationId xmlns:a16="http://schemas.microsoft.com/office/drawing/2014/main" id="{40E638AB-1671-4E66-9149-E4CB13793768}"/>
              </a:ext>
            </a:extLst>
          </p:cNvPr>
          <p:cNvSpPr/>
          <p:nvPr/>
        </p:nvSpPr>
        <p:spPr>
          <a:xfrm>
            <a:off x="4985394" y="323850"/>
            <a:ext cx="2043319" cy="248031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Autumn Term Visits and visitors:</a:t>
            </a:r>
          </a:p>
          <a:p>
            <a:pPr algn="ctr"/>
            <a:endParaRPr lang="en-GB" b="1" dirty="0">
              <a:solidFill>
                <a:schemeClr val="tx1"/>
              </a:solidFill>
              <a:latin typeface="Bradley Hand ITC" panose="03070402050302030203" pitchFamily="66" charset="0"/>
            </a:endParaRPr>
          </a:p>
          <a:p>
            <a:pPr algn="just"/>
            <a:r>
              <a:rPr lang="en-GB" sz="1600" b="1" dirty="0">
                <a:solidFill>
                  <a:schemeClr val="tx1"/>
                </a:solidFill>
                <a:latin typeface="Bradley Hand ITC" panose="03070402050302030203" pitchFamily="66" charset="0"/>
              </a:rPr>
              <a:t>Fir and  Cedar </a:t>
            </a:r>
            <a:r>
              <a:rPr lang="en-GB" sz="1600" dirty="0">
                <a:solidFill>
                  <a:schemeClr val="tx1"/>
                </a:solidFill>
                <a:latin typeface="Bradley Hand ITC" panose="03070402050302030203" pitchFamily="66" charset="0"/>
              </a:rPr>
              <a:t>– Discovery Museum</a:t>
            </a:r>
            <a:endParaRPr lang="en-GB" b="1" dirty="0">
              <a:solidFill>
                <a:schemeClr val="tx1"/>
              </a:solidFill>
              <a:latin typeface="Bradley Hand ITC" panose="03070402050302030203" pitchFamily="66" charset="0"/>
            </a:endParaRPr>
          </a:p>
        </p:txBody>
      </p:sp>
    </p:spTree>
    <p:extLst>
      <p:ext uri="{BB962C8B-B14F-4D97-AF65-F5344CB8AC3E}">
        <p14:creationId xmlns:p14="http://schemas.microsoft.com/office/powerpoint/2010/main" val="7210211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3728" y="1249262"/>
            <a:ext cx="2520001" cy="2520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705953" y="697768"/>
            <a:ext cx="3801035" cy="252000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32500" lnSpcReduction="20000"/>
          </a:bodyPr>
          <a:lstStyle/>
          <a:p>
            <a:pPr rtl="0" fontAlgn="base"/>
            <a:r>
              <a:rPr lang="en-GB" sz="4300" b="1" dirty="0">
                <a:solidFill>
                  <a:schemeClr val="tx1"/>
                </a:solidFill>
                <a:latin typeface="Bradley Hand ITC" panose="03070402050302030203" pitchFamily="66" charset="0"/>
              </a:rPr>
              <a:t>English – </a:t>
            </a:r>
            <a:r>
              <a:rPr lang="en-GB" sz="4300" b="1" dirty="0" err="1">
                <a:solidFill>
                  <a:schemeClr val="tx1"/>
                </a:solidFill>
                <a:latin typeface="Bradley Hand ITC" panose="03070402050302030203" pitchFamily="66" charset="0"/>
              </a:rPr>
              <a:t>Nen</a:t>
            </a:r>
            <a:r>
              <a:rPr lang="en-GB" sz="4300" b="1" dirty="0">
                <a:solidFill>
                  <a:schemeClr val="tx1"/>
                </a:solidFill>
                <a:latin typeface="Bradley Hand ITC" panose="03070402050302030203" pitchFamily="66" charset="0"/>
              </a:rPr>
              <a:t> and the Lonely Fisherman</a:t>
            </a:r>
          </a:p>
          <a:p>
            <a:pPr rtl="0" fontAlgn="base"/>
            <a:endParaRPr lang="en-GB" sz="4000" b="1" dirty="0">
              <a:solidFill>
                <a:schemeClr val="tx1"/>
              </a:solidFill>
              <a:latin typeface="Bradley Hand ITC" panose="03070402050302030203" pitchFamily="66" charset="0"/>
            </a:endParaRPr>
          </a:p>
          <a:p>
            <a:pPr rtl="0" fontAlgn="base"/>
            <a:endParaRPr lang="en-GB" sz="2500" b="1" dirty="0">
              <a:solidFill>
                <a:schemeClr val="tx1"/>
              </a:solidFill>
              <a:effectLst/>
              <a:latin typeface="Bradley Hand ITC" panose="03070402050302030203" pitchFamily="66" charset="0"/>
            </a:endParaRPr>
          </a:p>
          <a:p>
            <a:pPr algn="just" rtl="0" fontAlgn="base"/>
            <a:r>
              <a:rPr lang="en-GB" sz="3700" dirty="0">
                <a:solidFill>
                  <a:srgbClr val="000000"/>
                </a:solidFill>
                <a:effectLst/>
                <a:latin typeface="Bradley Hand ITC" panose="03070402050302030203" pitchFamily="66" charset="0"/>
              </a:rPr>
              <a:t>This term, we will be exploring </a:t>
            </a:r>
            <a:r>
              <a:rPr lang="en-GB" sz="3700" i="1" dirty="0" err="1">
                <a:solidFill>
                  <a:srgbClr val="000000"/>
                </a:solidFill>
                <a:effectLst/>
                <a:latin typeface="Bradley Hand ITC" panose="03070402050302030203" pitchFamily="66" charset="0"/>
              </a:rPr>
              <a:t>Nen</a:t>
            </a:r>
            <a:r>
              <a:rPr lang="en-GB" sz="3700" i="1" dirty="0">
                <a:solidFill>
                  <a:srgbClr val="000000"/>
                </a:solidFill>
                <a:effectLst/>
                <a:latin typeface="Bradley Hand ITC" panose="03070402050302030203" pitchFamily="66" charset="0"/>
              </a:rPr>
              <a:t> and the Lonely Fisherman</a:t>
            </a:r>
            <a:r>
              <a:rPr lang="en-GB" sz="3700" dirty="0">
                <a:solidFill>
                  <a:srgbClr val="000000"/>
                </a:solidFill>
                <a:effectLst/>
                <a:latin typeface="Bradley Hand ITC" panose="03070402050302030203" pitchFamily="66" charset="0"/>
              </a:rPr>
              <a:t> and using the story to develop our understanding of fantasy and traditional tales. Children will explore characters, settings and key events before creating their own fantasy story based on a classic tale. Children will develop their ideas through visual prompts, story maps and sentence-building activities, focusing on describing characters, settings, feelings and important events</a:t>
            </a:r>
            <a:r>
              <a:rPr lang="en-GB" sz="2500" dirty="0">
                <a:solidFill>
                  <a:srgbClr val="000000"/>
                </a:solidFill>
                <a:effectLst/>
                <a:latin typeface="Bradley Hand ITC" panose="03070402050302030203" pitchFamily="66" charset="0"/>
              </a:rPr>
              <a:t>.</a:t>
            </a:r>
          </a:p>
          <a:p>
            <a:br>
              <a:rPr lang="en-GB" sz="1800" dirty="0">
                <a:solidFill>
                  <a:srgbClr val="000000"/>
                </a:solidFill>
                <a:effectLst/>
                <a:latin typeface="Aptos"/>
              </a:rPr>
            </a:br>
            <a:endParaRPr lang="en-GB" b="1" dirty="0">
              <a:solidFill>
                <a:schemeClr val="tx1"/>
              </a:solidFill>
              <a:latin typeface="Bradley Hand ITC" panose="03070402050302030203" pitchFamily="66" charset="0"/>
            </a:endParaRPr>
          </a:p>
        </p:txBody>
      </p:sp>
      <p:sp>
        <p:nvSpPr>
          <p:cNvPr id="7" name="Rectangle: Rounded Corners 6">
            <a:extLst>
              <a:ext uri="{FF2B5EF4-FFF2-40B4-BE49-F238E27FC236}">
                <a16:creationId xmlns:a16="http://schemas.microsoft.com/office/drawing/2014/main" id="{2A517441-14E6-4A2A-9A55-CB6FE320F851}"/>
              </a:ext>
            </a:extLst>
          </p:cNvPr>
          <p:cNvSpPr/>
          <p:nvPr/>
        </p:nvSpPr>
        <p:spPr>
          <a:xfrm>
            <a:off x="7898501" y="697768"/>
            <a:ext cx="3801035" cy="252000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55000" lnSpcReduction="20000"/>
          </a:bodyPr>
          <a:lstStyle/>
          <a:p>
            <a:pPr algn="ctr"/>
            <a:r>
              <a:rPr lang="en-GB" sz="3300" b="1" dirty="0">
                <a:solidFill>
                  <a:schemeClr val="tx1"/>
                </a:solidFill>
                <a:latin typeface="Bradley Hand ITC" panose="03070402050302030203" pitchFamily="66" charset="0"/>
              </a:rPr>
              <a:t>Maths</a:t>
            </a:r>
          </a:p>
          <a:p>
            <a:pPr algn="just"/>
            <a:r>
              <a:rPr lang="en-GB" dirty="0">
                <a:solidFill>
                  <a:schemeClr val="tx1"/>
                </a:solidFill>
                <a:latin typeface="Bradley Hand ITC" panose="03070402050302030203" pitchFamily="66" charset="0"/>
              </a:rPr>
              <a:t>In Maths, the children will be focusing on multiplication and division. They will use arrays, sharing and grouping to build a strong understanding of how multiplication and division are related. Children will explore the 2, 5 and 10 times tables, learn about multiplying and dividing by 1 and a number's own value, and use practical resources and pictorial representations to deepen their understanding. Pupils will also continue to develop fluency in their multiplication facts, working towards confidently recalling times tables up to 12 × 12, before applying their knowledge to a range of reasoning and problem-solving activities. Through this unit, children will strengthen their number sense and become more efficient and confident mathematicians.</a:t>
            </a: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981519" y="3429000"/>
            <a:ext cx="3433614" cy="3249705"/>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62500" lnSpcReduction="20000"/>
          </a:bodyPr>
          <a:lstStyle/>
          <a:p>
            <a:pPr algn="just"/>
            <a:endParaRPr lang="en-GB" sz="2300" b="1" dirty="0">
              <a:solidFill>
                <a:schemeClr val="tx1"/>
              </a:solidFill>
              <a:latin typeface="Bradley Hand ITC" panose="03070402050302030203" pitchFamily="66" charset="0"/>
            </a:endParaRPr>
          </a:p>
          <a:p>
            <a:pPr algn="just"/>
            <a:r>
              <a:rPr lang="en-GB" sz="2300" b="1" dirty="0">
                <a:solidFill>
                  <a:schemeClr val="tx1"/>
                </a:solidFill>
                <a:latin typeface="Bradley Hand ITC" panose="03070402050302030203" pitchFamily="66" charset="0"/>
              </a:rPr>
              <a:t>Science-  Forces and Magnets</a:t>
            </a:r>
          </a:p>
          <a:p>
            <a:pPr algn="just"/>
            <a:endParaRPr lang="en-GB" sz="2300" b="1" dirty="0">
              <a:solidFill>
                <a:schemeClr val="tx1"/>
              </a:solidFill>
              <a:latin typeface="Bradley Hand ITC" panose="03070402050302030203" pitchFamily="66" charset="0"/>
            </a:endParaRPr>
          </a:p>
          <a:p>
            <a:pPr algn="just" rtl="0" fontAlgn="base"/>
            <a:r>
              <a:rPr lang="en-GB" sz="1800" i="0" dirty="0">
                <a:solidFill>
                  <a:srgbClr val="000000"/>
                </a:solidFill>
                <a:effectLst/>
                <a:latin typeface="Bradley Hand ITC" panose="03070402050302030203" pitchFamily="66" charset="0"/>
              </a:rPr>
              <a:t>This term, we will be exploring forces and magnets through practical, hands-on investigations. Children will investigate how objects move across different surfaces and discover that some forces require contact between objects, while magnetic forces can act at a distance. We will explore how magnets attract and repel, identify which everyday materials are magnetic and learn that magnets have two poles. Children will make predictions and test whether magnets will attract or repel depending on which poles are facing, developing their scientific enquiry and observation skills along the way.</a:t>
            </a:r>
          </a:p>
          <a:p>
            <a:pPr algn="just"/>
            <a:endParaRPr lang="en-GB" sz="2500" b="1" dirty="0">
              <a:solidFill>
                <a:schemeClr val="tx1"/>
              </a:solidFill>
              <a:latin typeface="Bradley Hand ITC" panose="03070402050302030203" pitchFamily="66" charset="0"/>
            </a:endParaRP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8123873" y="3429000"/>
            <a:ext cx="3449085" cy="3234427"/>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55000" lnSpcReduction="20000"/>
          </a:bodyPr>
          <a:lstStyle/>
          <a:p>
            <a:pPr algn="ctr"/>
            <a:r>
              <a:rPr lang="en-GB" sz="2200" b="1" dirty="0">
                <a:solidFill>
                  <a:schemeClr val="tx1"/>
                </a:solidFill>
                <a:latin typeface="Bradley Hand ITC" panose="03070402050302030203" pitchFamily="66" charset="0"/>
              </a:rPr>
              <a:t>Wider Personal Development</a:t>
            </a:r>
            <a:br>
              <a:rPr lang="en-GB" sz="2200" b="1" dirty="0">
                <a:solidFill>
                  <a:schemeClr val="tx1"/>
                </a:solidFill>
                <a:latin typeface="Bradley Hand ITC" panose="03070402050302030203" pitchFamily="66" charset="0"/>
              </a:rPr>
            </a:br>
            <a:r>
              <a:rPr lang="en-GB" sz="2200" b="1" dirty="0">
                <a:solidFill>
                  <a:schemeClr val="tx1"/>
                </a:solidFill>
                <a:latin typeface="Bradley Hand ITC" panose="03070402050302030203" pitchFamily="66" charset="0"/>
              </a:rPr>
              <a:t>British Values </a:t>
            </a:r>
          </a:p>
          <a:p>
            <a:pPr algn="l" rtl="0" fontAlgn="base"/>
            <a:r>
              <a:rPr lang="en-GB" sz="1800" i="0" dirty="0">
                <a:solidFill>
                  <a:srgbClr val="000000"/>
                </a:solidFill>
                <a:effectLst/>
                <a:latin typeface="Bradley Hand ITC" panose="03070402050302030203" pitchFamily="66" charset="0"/>
              </a:rPr>
              <a:t>Throughout Autumn 2, we will continue to support children’s personal, social and emotional development, Through our curriculum, assemblies, Life Skills, class discussions and everyday experiences, children will have opportunities to develop independence, resilience and positive relationships with others.</a:t>
            </a:r>
          </a:p>
          <a:p>
            <a:pPr algn="l" rtl="0" fontAlgn="base"/>
            <a:r>
              <a:rPr lang="en-GB" sz="1800" i="0" dirty="0">
                <a:solidFill>
                  <a:srgbClr val="000000"/>
                </a:solidFill>
                <a:effectLst/>
                <a:latin typeface="Bradley Hand ITC" panose="03070402050302030203" pitchFamily="66" charset="0"/>
              </a:rPr>
              <a:t>We will promote the British Values of Democracy, Rule of Law, Individual Liberty, Mutual Respect and Tolerance of Different Faiths and Beliefs. Children will learn about the importance of listening to others, sharing their opinions respectfully, making positive choices and understanding that everyone has the right to feel safe, valued and included.</a:t>
            </a:r>
          </a:p>
          <a:p>
            <a:pPr algn="l" rtl="0" fontAlgn="base"/>
            <a:r>
              <a:rPr lang="en-GB" sz="1800" i="0" dirty="0">
                <a:solidFill>
                  <a:srgbClr val="000000"/>
                </a:solidFill>
                <a:effectLst/>
                <a:latin typeface="Bradley Hand ITC" panose="03070402050302030203" pitchFamily="66" charset="0"/>
              </a:rPr>
              <a:t>As we approach the festive period, we will also celebrate diversity and different traditions and beliefs, encouraging children to appreciate what makes each person and family unique. Through teamwork, friendship and our school values, we will continue to encourage children to Be the Best They Can Be. </a:t>
            </a:r>
          </a:p>
          <a:p>
            <a:pPr algn="ctr"/>
            <a:endParaRPr lang="en-GB" b="1" dirty="0">
              <a:solidFill>
                <a:schemeClr val="tx1"/>
              </a:solidFill>
              <a:latin typeface="Bradley Hand ITC" panose="03070402050302030203" pitchFamily="66" charset="0"/>
            </a:endParaRP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341897">
            <a:off x="-319088" y="492034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697768"/>
            <a:ext cx="676275" cy="5769707"/>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DAFDD213-8C85-46D6-BD8E-2FD2882F5426}"/>
              </a:ext>
            </a:extLst>
          </p:cNvPr>
          <p:cNvSpPr txBox="1"/>
          <p:nvPr/>
        </p:nvSpPr>
        <p:spPr>
          <a:xfrm>
            <a:off x="66676" y="134331"/>
            <a:ext cx="12125324" cy="369332"/>
          </a:xfrm>
          <a:prstGeom prst="rect">
            <a:avLst/>
          </a:prstGeom>
          <a:noFill/>
        </p:spPr>
        <p:txBody>
          <a:bodyPr wrap="square">
            <a:spAutoFit/>
          </a:bodyPr>
          <a:lstStyle/>
          <a:p>
            <a:pPr algn="ctr"/>
            <a:r>
              <a:rPr lang="en-GB" b="1" i="0" dirty="0">
                <a:solidFill>
                  <a:srgbClr val="444444"/>
                </a:solidFill>
                <a:effectLst/>
                <a:latin typeface="Brush Script MT" panose="03060802040406070304" pitchFamily="66" charset="0"/>
              </a:rPr>
              <a:t>At </a:t>
            </a:r>
            <a:r>
              <a:rPr lang="en-GB" b="1" i="0" dirty="0" err="1">
                <a:solidFill>
                  <a:srgbClr val="444444"/>
                </a:solidFill>
                <a:effectLst/>
                <a:latin typeface="Brush Script MT" panose="03060802040406070304" pitchFamily="66" charset="0"/>
              </a:rPr>
              <a:t>Lobley</a:t>
            </a:r>
            <a:r>
              <a:rPr lang="en-GB" b="1" i="0" dirty="0">
                <a:solidFill>
                  <a:srgbClr val="444444"/>
                </a:solidFill>
                <a:effectLst/>
                <a:latin typeface="Brush Script MT" panose="03060802040406070304" pitchFamily="66" charset="0"/>
              </a:rPr>
              <a:t> Hill Primary, we aim to ‘be the best we can be’ through being curious, adventurous and respectful in order to achieve personal excellence.</a:t>
            </a:r>
            <a:endParaRPr lang="en-GB" dirty="0">
              <a:latin typeface="Brush Script MT" panose="03060802040406070304" pitchFamily="66" charset="0"/>
            </a:endParaRPr>
          </a:p>
        </p:txBody>
      </p:sp>
      <p:sp>
        <p:nvSpPr>
          <p:cNvPr id="19" name="TextBox 18">
            <a:extLst>
              <a:ext uri="{FF2B5EF4-FFF2-40B4-BE49-F238E27FC236}">
                <a16:creationId xmlns:a16="http://schemas.microsoft.com/office/drawing/2014/main" id="{BF6BD2FA-8490-489E-9D30-F3BD21C7AC72}"/>
              </a:ext>
            </a:extLst>
          </p:cNvPr>
          <p:cNvSpPr txBox="1"/>
          <p:nvPr/>
        </p:nvSpPr>
        <p:spPr>
          <a:xfrm>
            <a:off x="4833674" y="4196794"/>
            <a:ext cx="2524652" cy="2585323"/>
          </a:xfrm>
          <a:prstGeom prst="rect">
            <a:avLst/>
          </a:prstGeom>
          <a:noFill/>
        </p:spPr>
        <p:txBody>
          <a:bodyPr wrap="square">
            <a:spAutoFit/>
          </a:bodyPr>
          <a:lstStyle/>
          <a:p>
            <a:pPr algn="ctr"/>
            <a:r>
              <a:rPr lang="en-GB" b="0" i="0" dirty="0">
                <a:solidFill>
                  <a:srgbClr val="444444"/>
                </a:solidFill>
                <a:effectLst/>
                <a:latin typeface="Open Sans" panose="020B0606030504020204" pitchFamily="34" charset="0"/>
              </a:rPr>
              <a:t>At </a:t>
            </a:r>
            <a:r>
              <a:rPr lang="en-GB" b="0" i="0" dirty="0" err="1">
                <a:solidFill>
                  <a:srgbClr val="444444"/>
                </a:solidFill>
                <a:effectLst/>
                <a:latin typeface="Open Sans" panose="020B0606030504020204" pitchFamily="34" charset="0"/>
              </a:rPr>
              <a:t>Lobley</a:t>
            </a:r>
            <a:r>
              <a:rPr lang="en-GB" b="0" i="0" dirty="0">
                <a:solidFill>
                  <a:srgbClr val="444444"/>
                </a:solidFill>
                <a:effectLst/>
                <a:latin typeface="Open Sans" panose="020B0606030504020204" pitchFamily="34" charset="0"/>
              </a:rPr>
              <a:t> Hill Primary School, ‘We </a:t>
            </a:r>
            <a:r>
              <a:rPr lang="en-GB" b="1" i="0" dirty="0">
                <a:solidFill>
                  <a:srgbClr val="444444"/>
                </a:solidFill>
                <a:effectLst/>
                <a:latin typeface="Open Sans" panose="020B0606030504020204" pitchFamily="34" charset="0"/>
              </a:rPr>
              <a:t>CARE</a:t>
            </a:r>
            <a:r>
              <a:rPr lang="en-GB" b="0" i="0" dirty="0">
                <a:solidFill>
                  <a:srgbClr val="444444"/>
                </a:solidFill>
                <a:effectLst/>
                <a:latin typeface="Open Sans" panose="020B0606030504020204" pitchFamily="34" charset="0"/>
              </a:rPr>
              <a:t>’.  We strive to support our school community to:</a:t>
            </a:r>
          </a:p>
          <a:p>
            <a:pPr algn="ctr"/>
            <a:r>
              <a:rPr lang="en-GB" b="1" dirty="0">
                <a:solidFill>
                  <a:srgbClr val="21446D"/>
                </a:solidFill>
                <a:effectLst/>
                <a:latin typeface="Open Sans" panose="020B0606030504020204" pitchFamily="34" charset="0"/>
              </a:rPr>
              <a:t>Co-operate</a:t>
            </a:r>
          </a:p>
          <a:p>
            <a:pPr algn="ctr"/>
            <a:r>
              <a:rPr lang="en-GB" b="1" dirty="0">
                <a:solidFill>
                  <a:srgbClr val="21446D"/>
                </a:solidFill>
                <a:effectLst/>
                <a:latin typeface="Open Sans" panose="020B0606030504020204" pitchFamily="34" charset="0"/>
              </a:rPr>
              <a:t>Achieve</a:t>
            </a:r>
          </a:p>
          <a:p>
            <a:pPr algn="ctr"/>
            <a:r>
              <a:rPr lang="en-GB" b="1" dirty="0">
                <a:solidFill>
                  <a:srgbClr val="21446D"/>
                </a:solidFill>
                <a:effectLst/>
                <a:latin typeface="Open Sans" panose="020B0606030504020204" pitchFamily="34" charset="0"/>
              </a:rPr>
              <a:t>Respect</a:t>
            </a:r>
          </a:p>
          <a:p>
            <a:pPr algn="ctr"/>
            <a:r>
              <a:rPr lang="en-GB" b="1" dirty="0">
                <a:solidFill>
                  <a:srgbClr val="21446D"/>
                </a:solidFill>
                <a:effectLst/>
                <a:latin typeface="Open Sans" panose="020B0606030504020204" pitchFamily="34" charset="0"/>
              </a:rPr>
              <a:t>Enjoy</a:t>
            </a:r>
          </a:p>
        </p:txBody>
      </p:sp>
      <p:sp>
        <p:nvSpPr>
          <p:cNvPr id="21" name="Rectangle: Rounded Corners 20">
            <a:extLst>
              <a:ext uri="{FF2B5EF4-FFF2-40B4-BE49-F238E27FC236}">
                <a16:creationId xmlns:a16="http://schemas.microsoft.com/office/drawing/2014/main" id="{30B583F0-6AF3-42D9-BCBD-015DC01724E3}"/>
              </a:ext>
            </a:extLst>
          </p:cNvPr>
          <p:cNvSpPr/>
          <p:nvPr/>
        </p:nvSpPr>
        <p:spPr>
          <a:xfrm>
            <a:off x="5117425" y="3454347"/>
            <a:ext cx="2023825" cy="629832"/>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a:bodyPr>
          <a:lstStyle/>
          <a:p>
            <a:pPr algn="ctr"/>
            <a:r>
              <a:rPr lang="en-GB" sz="2400" dirty="0"/>
              <a:t>Maple and Pine</a:t>
            </a:r>
          </a:p>
        </p:txBody>
      </p:sp>
      <p:sp>
        <p:nvSpPr>
          <p:cNvPr id="13" name="TextBox 12">
            <a:extLst>
              <a:ext uri="{FF2B5EF4-FFF2-40B4-BE49-F238E27FC236}">
                <a16:creationId xmlns:a16="http://schemas.microsoft.com/office/drawing/2014/main" id="{209F5D31-F1A3-4E06-8E08-D8F7C6531C4A}"/>
              </a:ext>
            </a:extLst>
          </p:cNvPr>
          <p:cNvSpPr txBox="1"/>
          <p:nvPr/>
        </p:nvSpPr>
        <p:spPr>
          <a:xfrm>
            <a:off x="4867011" y="767315"/>
            <a:ext cx="2524652" cy="523220"/>
          </a:xfrm>
          <a:prstGeom prst="rect">
            <a:avLst/>
          </a:prstGeom>
          <a:noFill/>
        </p:spPr>
        <p:txBody>
          <a:bodyPr wrap="square">
            <a:spAutoFit/>
          </a:bodyPr>
          <a:lstStyle/>
          <a:p>
            <a:pPr algn="ctr"/>
            <a:r>
              <a:rPr lang="en-GB" sz="2800" b="0" i="0" dirty="0">
                <a:solidFill>
                  <a:srgbClr val="00B0F0"/>
                </a:solidFill>
                <a:effectLst/>
                <a:latin typeface="Open Sans" panose="020B0606030504020204" pitchFamily="34" charset="0"/>
              </a:rPr>
              <a:t>Autumn 2</a:t>
            </a:r>
            <a:endParaRPr lang="en-GB" sz="2800" b="1" dirty="0">
              <a:solidFill>
                <a:srgbClr val="00B0F0"/>
              </a:solidFill>
              <a:effectLst/>
              <a:latin typeface="Open Sans" panose="020B0606030504020204" pitchFamily="34" charset="0"/>
            </a:endParaRPr>
          </a:p>
        </p:txBody>
      </p:sp>
    </p:spTree>
    <p:extLst>
      <p:ext uri="{BB962C8B-B14F-4D97-AF65-F5344CB8AC3E}">
        <p14:creationId xmlns:p14="http://schemas.microsoft.com/office/powerpoint/2010/main" val="39612995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38882" y="323850"/>
            <a:ext cx="876971" cy="87697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1018056" y="246530"/>
            <a:ext cx="3801035" cy="318247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PE – </a:t>
            </a:r>
            <a:r>
              <a:rPr lang="en-GB" sz="1600" b="1" dirty="0">
                <a:solidFill>
                  <a:schemeClr val="tx1"/>
                </a:solidFill>
                <a:latin typeface="Bradley Hand ITC" panose="03070402050302030203" pitchFamily="66" charset="0"/>
              </a:rPr>
              <a:t>Problem</a:t>
            </a:r>
            <a:r>
              <a:rPr lang="en-GB" b="1" dirty="0">
                <a:solidFill>
                  <a:schemeClr val="tx1"/>
                </a:solidFill>
                <a:latin typeface="Bradley Hand ITC" panose="03070402050302030203" pitchFamily="66" charset="0"/>
              </a:rPr>
              <a:t> Solving</a:t>
            </a:r>
          </a:p>
          <a:p>
            <a:pPr algn="just"/>
            <a:r>
              <a:rPr lang="en-GB" sz="1400" dirty="0">
                <a:solidFill>
                  <a:schemeClr val="tx1"/>
                </a:solidFill>
                <a:latin typeface="Bradley Hand ITC" panose="03070402050302030203" pitchFamily="66" charset="0"/>
              </a:rPr>
              <a:t>This half term we will be looking at problem solving games. The unit of work will explore what makes an effective team, focusing on cooperation, communication, collaboration and responsibility. Children will develop their ability to listen, share ideas, encourage others and work together to solve challenges. Throughout the unit, we will focus on the importance of motivating and supporting teammates. </a:t>
            </a:r>
            <a:endParaRPr lang="en-GB" b="1" dirty="0">
              <a:solidFill>
                <a:schemeClr val="tx1"/>
              </a:solidFill>
              <a:latin typeface="Bradley Hand ITC" panose="03070402050302030203" pitchFamily="66" charset="0"/>
            </a:endParaRP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1092154" y="3541199"/>
            <a:ext cx="3801035" cy="318247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70000" lnSpcReduction="20000"/>
          </a:bodyPr>
          <a:lstStyle/>
          <a:p>
            <a:pPr algn="ctr"/>
            <a:r>
              <a:rPr lang="en-GB" sz="2300" b="1" dirty="0">
                <a:solidFill>
                  <a:schemeClr val="tx1"/>
                </a:solidFill>
                <a:latin typeface="Bradley Hand ITC" panose="03070402050302030203" pitchFamily="66" charset="0"/>
              </a:rPr>
              <a:t>DT – Structures, Product and Packaging </a:t>
            </a:r>
          </a:p>
          <a:p>
            <a:pPr algn="just"/>
            <a:r>
              <a:rPr lang="en-GB" i="0" dirty="0">
                <a:solidFill>
                  <a:srgbClr val="000000"/>
                </a:solidFill>
                <a:effectLst/>
                <a:latin typeface="Bradley Hand ITC" panose="03070402050302030203" pitchFamily="66" charset="0"/>
              </a:rPr>
              <a:t>In DT, we will be learning about structures and product packaging. The children will explore how everyday packaging is designed and made, investigating how flat shapes called nets can be folded and assembled to create strong 3D shell structures. They will examine different types of packaging, considering their purpose, appearance and effectiveness, before designing and creating their own original packaging. Through this project, pupils will develop their creativity, problem-solving skills and understanding of how design is used in the real world to make products both practical and appealing.</a:t>
            </a:r>
            <a:endParaRPr lang="en-GB" dirty="0">
              <a:solidFill>
                <a:schemeClr val="tx1"/>
              </a:solidFill>
              <a:latin typeface="Bradley Hand ITC" panose="03070402050302030203" pitchFamily="66" charset="0"/>
            </a:endParaRPr>
          </a:p>
          <a:p>
            <a:pPr algn="ctr"/>
            <a:endParaRPr lang="en-GB" b="1" dirty="0">
              <a:solidFill>
                <a:schemeClr val="tx1"/>
              </a:solidFill>
              <a:latin typeface="Bradley Hand ITC" panose="03070402050302030203" pitchFamily="66" charset="0"/>
            </a:endParaRP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7214746" y="3541199"/>
            <a:ext cx="3801035" cy="318247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70000" lnSpcReduction="20000"/>
          </a:bodyPr>
          <a:lstStyle/>
          <a:p>
            <a:pPr algn="ctr"/>
            <a:r>
              <a:rPr lang="en-GB" b="1" dirty="0">
                <a:solidFill>
                  <a:schemeClr val="tx1"/>
                </a:solidFill>
                <a:latin typeface="Bradley Hand ITC" panose="03070402050302030203" pitchFamily="66" charset="0"/>
              </a:rPr>
              <a:t>Geography – </a:t>
            </a:r>
            <a:r>
              <a:rPr lang="en-GB" sz="2300" b="1" dirty="0">
                <a:solidFill>
                  <a:schemeClr val="tx1"/>
                </a:solidFill>
                <a:latin typeface="Bradley Hand ITC" panose="03070402050302030203" pitchFamily="66" charset="0"/>
              </a:rPr>
              <a:t>Are</a:t>
            </a:r>
            <a:r>
              <a:rPr lang="en-GB" b="1" dirty="0">
                <a:solidFill>
                  <a:schemeClr val="tx1"/>
                </a:solidFill>
                <a:latin typeface="Bradley Hand ITC" panose="03070402050302030203" pitchFamily="66" charset="0"/>
              </a:rPr>
              <a:t> all settlements the same? </a:t>
            </a:r>
            <a:endParaRPr lang="en-GB" dirty="0">
              <a:solidFill>
                <a:srgbClr val="000000"/>
              </a:solidFill>
              <a:latin typeface="Aptos"/>
            </a:endParaRPr>
          </a:p>
          <a:p>
            <a:pPr algn="just"/>
            <a:r>
              <a:rPr lang="en-GB" i="0" dirty="0">
                <a:solidFill>
                  <a:srgbClr val="000000"/>
                </a:solidFill>
                <a:effectLst/>
                <a:latin typeface="Bradley Hand ITC" panose="03070402050302030203" pitchFamily="66" charset="0"/>
              </a:rPr>
              <a:t>This term, we will be exploring the question 'Are all settlements the same?' Children will learn about different types of settlements and investigate how land is used in both urban and rural areas. They will identify and describe the human and physical features of our local area and compare how land use has changed over time in response to modern-day needs and growing populations. As part of the topic, pupils will develop their map-reading skills by learning how to use four-figure grid references to locate places accurately. This unit will help children understand how places change and the factors that shape the communities we live in today.</a:t>
            </a:r>
            <a:endParaRPr lang="en-GB" dirty="0">
              <a:solidFill>
                <a:schemeClr val="tx1"/>
              </a:solidFill>
              <a:latin typeface="Bradley Hand ITC" panose="03070402050302030203" pitchFamily="66" charset="0"/>
            </a:endParaRP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701404">
            <a:off x="-170991" y="511338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323850"/>
            <a:ext cx="676275" cy="6143625"/>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Rounded Corners 13">
            <a:extLst>
              <a:ext uri="{FF2B5EF4-FFF2-40B4-BE49-F238E27FC236}">
                <a16:creationId xmlns:a16="http://schemas.microsoft.com/office/drawing/2014/main" id="{3A3A9C41-600A-4DCF-A64A-3D060A1EEAFC}"/>
              </a:ext>
            </a:extLst>
          </p:cNvPr>
          <p:cNvSpPr/>
          <p:nvPr/>
        </p:nvSpPr>
        <p:spPr>
          <a:xfrm>
            <a:off x="7206607" y="323850"/>
            <a:ext cx="3801035" cy="3016868"/>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47500" lnSpcReduction="20000"/>
          </a:bodyPr>
          <a:lstStyle/>
          <a:p>
            <a:pPr algn="ctr"/>
            <a:r>
              <a:rPr lang="en-GB" sz="2900" b="1" dirty="0">
                <a:solidFill>
                  <a:schemeClr val="tx1"/>
                </a:solidFill>
                <a:latin typeface="Bradley Hand ITC" panose="03070402050302030203" pitchFamily="66" charset="0"/>
              </a:rPr>
              <a:t>PSHE – How should </a:t>
            </a:r>
            <a:r>
              <a:rPr lang="en-GB" sz="3400" b="1" dirty="0">
                <a:solidFill>
                  <a:schemeClr val="tx1"/>
                </a:solidFill>
                <a:latin typeface="Bradley Hand ITC" panose="03070402050302030203" pitchFamily="66" charset="0"/>
              </a:rPr>
              <a:t>we</a:t>
            </a:r>
            <a:r>
              <a:rPr lang="en-GB" sz="2900" b="1" dirty="0">
                <a:solidFill>
                  <a:schemeClr val="tx1"/>
                </a:solidFill>
                <a:latin typeface="Bradley Hand ITC" panose="03070402050302030203" pitchFamily="66" charset="0"/>
              </a:rPr>
              <a:t> communicate online</a:t>
            </a:r>
          </a:p>
          <a:p>
            <a:pPr algn="just"/>
            <a:r>
              <a:rPr lang="en-GB" sz="2300" i="0" dirty="0">
                <a:solidFill>
                  <a:srgbClr val="000000"/>
                </a:solidFill>
                <a:effectLst/>
                <a:latin typeface="Bradley Hand ITC" panose="03070402050302030203" pitchFamily="66" charset="0"/>
              </a:rPr>
              <a:t>In PSHE, we will be exploring the question 'How should we communicate online?' Children will learn about the different ways people use the internet to communicate and consider the benefits and challenges of communicating both online and face to face. They will develop an understanding of how to interact respectfully and responsibly in digital environments, recognising how online behaviour can affect others. Pupils will also learn to identify different forms of online bullying, understand how to stay safe when using online games and social media features, and recognise content or interactions that may not be suitable for their age. Through discussions and role-play activities, children will practise how to respond to concerns and know how to seek help from a trusted adult if they encounter upsetting content, bullying or contact from strangers online.</a:t>
            </a:r>
            <a:endParaRPr lang="en-GB" sz="2300" dirty="0">
              <a:solidFill>
                <a:schemeClr val="tx1"/>
              </a:solidFill>
              <a:latin typeface="Bradley Hand ITC" panose="03070402050302030203" pitchFamily="66" charset="0"/>
            </a:endParaRPr>
          </a:p>
        </p:txBody>
      </p:sp>
      <p:sp>
        <p:nvSpPr>
          <p:cNvPr id="15" name="Rectangle: Rounded Corners 14">
            <a:extLst>
              <a:ext uri="{FF2B5EF4-FFF2-40B4-BE49-F238E27FC236}">
                <a16:creationId xmlns:a16="http://schemas.microsoft.com/office/drawing/2014/main" id="{E020806A-47C9-4236-9961-E2C85E9E5562}"/>
              </a:ext>
            </a:extLst>
          </p:cNvPr>
          <p:cNvSpPr/>
          <p:nvPr/>
        </p:nvSpPr>
        <p:spPr>
          <a:xfrm>
            <a:off x="5032308" y="2951919"/>
            <a:ext cx="2043319" cy="377175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62500" lnSpcReduction="20000"/>
          </a:bodyPr>
          <a:lstStyle/>
          <a:p>
            <a:pPr algn="just" fontAlgn="base"/>
            <a:r>
              <a:rPr lang="en-GB" sz="2200" b="1" dirty="0">
                <a:solidFill>
                  <a:schemeClr val="tx1"/>
                </a:solidFill>
                <a:latin typeface="Bradley Hand ITC" panose="03070402050302030203" pitchFamily="66" charset="0"/>
              </a:rPr>
              <a:t>Ways to stay safe online… </a:t>
            </a:r>
          </a:p>
          <a:p>
            <a:pPr algn="just" fontAlgn="base"/>
            <a:r>
              <a:rPr lang="en-GB" sz="1800" i="0" dirty="0">
                <a:solidFill>
                  <a:srgbClr val="000000"/>
                </a:solidFill>
                <a:effectLst/>
                <a:latin typeface="Bradley Hand ITC" panose="03070402050302030203" pitchFamily="66" charset="0"/>
              </a:rPr>
              <a:t>This term, we will teach children how to stay safe and make responsible choices online, including keeping personal information private and recognising when something may not be safe. Through discussions, scenarios and practical activities, children will explore how to communicate kindly, think before they click or share, and make positive choices online. We will also reinforce the importance of telling a trusted adult if something online makes them feel worried, uncomfortable or unsure. </a:t>
            </a:r>
          </a:p>
          <a:p>
            <a:pPr algn="ctr"/>
            <a:endParaRPr lang="en-GB" b="1" dirty="0">
              <a:solidFill>
                <a:schemeClr val="tx1"/>
              </a:solidFill>
              <a:latin typeface="Bradley Hand ITC" panose="03070402050302030203" pitchFamily="66" charset="0"/>
            </a:endParaRPr>
          </a:p>
        </p:txBody>
      </p:sp>
      <p:sp>
        <p:nvSpPr>
          <p:cNvPr id="16" name="Rectangle: Rounded Corners 15">
            <a:extLst>
              <a:ext uri="{FF2B5EF4-FFF2-40B4-BE49-F238E27FC236}">
                <a16:creationId xmlns:a16="http://schemas.microsoft.com/office/drawing/2014/main" id="{40E638AB-1671-4E66-9149-E4CB13793768}"/>
              </a:ext>
            </a:extLst>
          </p:cNvPr>
          <p:cNvSpPr/>
          <p:nvPr/>
        </p:nvSpPr>
        <p:spPr>
          <a:xfrm>
            <a:off x="4985394" y="323850"/>
            <a:ext cx="2043319" cy="248031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Autumn Term Visits and visitors:</a:t>
            </a:r>
          </a:p>
          <a:p>
            <a:pPr algn="ctr"/>
            <a:endParaRPr lang="en-GB" b="1" dirty="0">
              <a:solidFill>
                <a:schemeClr val="tx1"/>
              </a:solidFill>
              <a:latin typeface="Bradley Hand ITC" panose="03070402050302030203" pitchFamily="66" charset="0"/>
            </a:endParaRPr>
          </a:p>
          <a:p>
            <a:pPr algn="just"/>
            <a:r>
              <a:rPr lang="en-GB" sz="1600" b="1" dirty="0">
                <a:solidFill>
                  <a:schemeClr val="tx1"/>
                </a:solidFill>
                <a:latin typeface="Bradley Hand ITC" panose="03070402050302030203" pitchFamily="66" charset="0"/>
              </a:rPr>
              <a:t>Pine – </a:t>
            </a:r>
            <a:r>
              <a:rPr lang="en-GB" sz="1600" dirty="0" err="1">
                <a:solidFill>
                  <a:schemeClr val="tx1"/>
                </a:solidFill>
                <a:latin typeface="Bradley Hand ITC" panose="03070402050302030203" pitchFamily="66" charset="0"/>
              </a:rPr>
              <a:t>Saltwell</a:t>
            </a:r>
            <a:r>
              <a:rPr lang="en-GB" sz="1600" dirty="0">
                <a:solidFill>
                  <a:schemeClr val="tx1"/>
                </a:solidFill>
                <a:latin typeface="Bradley Hand ITC" panose="03070402050302030203" pitchFamily="66" charset="0"/>
              </a:rPr>
              <a:t> Park</a:t>
            </a:r>
          </a:p>
          <a:p>
            <a:pPr algn="just"/>
            <a:r>
              <a:rPr lang="en-GB" sz="1600" b="1" dirty="0">
                <a:solidFill>
                  <a:schemeClr val="tx1"/>
                </a:solidFill>
                <a:latin typeface="Bradley Hand ITC" panose="03070402050302030203" pitchFamily="66" charset="0"/>
              </a:rPr>
              <a:t>Maple – </a:t>
            </a:r>
            <a:r>
              <a:rPr lang="en-GB" sz="1600" dirty="0">
                <a:solidFill>
                  <a:schemeClr val="tx1"/>
                </a:solidFill>
                <a:latin typeface="Bradley Hand ITC" panose="03070402050302030203" pitchFamily="66" charset="0"/>
              </a:rPr>
              <a:t>Centre for Life</a:t>
            </a:r>
          </a:p>
        </p:txBody>
      </p:sp>
    </p:spTree>
    <p:extLst>
      <p:ext uri="{BB962C8B-B14F-4D97-AF65-F5344CB8AC3E}">
        <p14:creationId xmlns:p14="http://schemas.microsoft.com/office/powerpoint/2010/main" val="37446995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3728" y="1249262"/>
            <a:ext cx="2520001" cy="2520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705953" y="673100"/>
            <a:ext cx="3801035" cy="2544668"/>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25000" lnSpcReduction="20000"/>
          </a:bodyPr>
          <a:lstStyle/>
          <a:p>
            <a:pPr algn="ctr"/>
            <a:endParaRPr lang="en-GB" sz="6400" b="1" dirty="0">
              <a:solidFill>
                <a:schemeClr val="tx1"/>
              </a:solidFill>
              <a:latin typeface="Bradley Hand ITC" panose="03070402050302030203" pitchFamily="66" charset="0"/>
            </a:endParaRPr>
          </a:p>
          <a:p>
            <a:pPr algn="ctr"/>
            <a:r>
              <a:rPr lang="en-GB" sz="6400" b="1" dirty="0">
                <a:solidFill>
                  <a:schemeClr val="tx1"/>
                </a:solidFill>
                <a:latin typeface="Bradley Hand ITC" panose="03070402050302030203" pitchFamily="66" charset="0"/>
              </a:rPr>
              <a:t>English</a:t>
            </a:r>
          </a:p>
          <a:p>
            <a:pPr algn="ctr"/>
            <a:endParaRPr lang="en-GB" sz="4300" b="1" dirty="0">
              <a:solidFill>
                <a:schemeClr val="tx1"/>
              </a:solidFill>
              <a:latin typeface="Bradley Hand ITC" panose="03070402050302030203" pitchFamily="66" charset="0"/>
            </a:endParaRPr>
          </a:p>
          <a:p>
            <a:pPr algn="l" fontAlgn="base"/>
            <a:r>
              <a:rPr lang="en-GB" sz="3200" i="0" dirty="0">
                <a:solidFill>
                  <a:srgbClr val="000000"/>
                </a:solidFill>
                <a:effectLst/>
                <a:latin typeface="Bradley Hand ITC" panose="03070402050302030203" pitchFamily="66" charset="0"/>
              </a:rPr>
              <a:t>English  lessons in Fir class this half term will be based on </a:t>
            </a:r>
            <a:r>
              <a:rPr lang="en-GB" sz="3200" i="1" dirty="0">
                <a:solidFill>
                  <a:srgbClr val="000000"/>
                </a:solidFill>
                <a:effectLst/>
                <a:latin typeface="Bradley Hand ITC" panose="03070402050302030203" pitchFamily="66" charset="0"/>
              </a:rPr>
              <a:t>Escape from Pompeii</a:t>
            </a:r>
            <a:r>
              <a:rPr lang="en-GB" sz="3200" i="0" dirty="0">
                <a:solidFill>
                  <a:srgbClr val="000000"/>
                </a:solidFill>
                <a:effectLst/>
                <a:latin typeface="Bradley Hand ITC" panose="03070402050302030203" pitchFamily="66" charset="0"/>
              </a:rPr>
              <a:t> by Christina </a:t>
            </a:r>
            <a:r>
              <a:rPr lang="en-GB" sz="3200" i="0" dirty="0" err="1">
                <a:solidFill>
                  <a:srgbClr val="000000"/>
                </a:solidFill>
                <a:effectLst/>
                <a:latin typeface="Bradley Hand ITC" panose="03070402050302030203" pitchFamily="66" charset="0"/>
              </a:rPr>
              <a:t>Balit</a:t>
            </a:r>
            <a:r>
              <a:rPr lang="en-GB" sz="3200" i="0" dirty="0">
                <a:solidFill>
                  <a:srgbClr val="000000"/>
                </a:solidFill>
                <a:effectLst/>
                <a:latin typeface="Bradley Hand ITC" panose="03070402050302030203" pitchFamily="66" charset="0"/>
              </a:rPr>
              <a:t> . Through this story, children will explore the events surrounding the eruption of Mount Vesuvius and consider how people may have felt during this significant historical event. Using the text as inspiration, pupils will write a historical narrative from a character’s point of view, focusing on capturing thoughts, feelings and experiences through descriptive language. Children working at greater depth will challenge themselves by writing from the captain’s perspective, adapting their writing to reflect a different viewpoint and the responsibilities of the character.</a:t>
            </a:r>
          </a:p>
          <a:p>
            <a:pPr algn="l" fontAlgn="base"/>
            <a:br>
              <a:rPr lang="en-GB" sz="2000" i="0" dirty="0">
                <a:solidFill>
                  <a:srgbClr val="000000"/>
                </a:solidFill>
                <a:effectLst/>
                <a:latin typeface="Bradley Hand ITC" panose="03070402050302030203" pitchFamily="66" charset="0"/>
              </a:rPr>
            </a:br>
            <a:endParaRPr lang="en-GB" sz="3200" i="0" dirty="0">
              <a:solidFill>
                <a:srgbClr val="000000"/>
              </a:solidFill>
              <a:effectLst/>
              <a:latin typeface="Bradley Hand ITC" panose="03070402050302030203" pitchFamily="66" charset="0"/>
            </a:endParaRPr>
          </a:p>
          <a:p>
            <a:pPr algn="l" fontAlgn="base"/>
            <a:r>
              <a:rPr lang="en-GB" sz="3200" i="0" dirty="0">
                <a:solidFill>
                  <a:srgbClr val="000000"/>
                </a:solidFill>
                <a:effectLst/>
                <a:latin typeface="Bradley Hand ITC" panose="03070402050302030203" pitchFamily="66" charset="0"/>
              </a:rPr>
              <a:t>Cedar class we will be using </a:t>
            </a:r>
            <a:r>
              <a:rPr lang="en-GB" sz="3200" i="1" dirty="0">
                <a:solidFill>
                  <a:srgbClr val="000000"/>
                </a:solidFill>
                <a:effectLst/>
                <a:latin typeface="Bradley Hand ITC" panose="03070402050302030203" pitchFamily="66" charset="0"/>
              </a:rPr>
              <a:t>Stone Age Boy</a:t>
            </a:r>
            <a:r>
              <a:rPr lang="en-GB" sz="3200" i="0" dirty="0">
                <a:solidFill>
                  <a:srgbClr val="000000"/>
                </a:solidFill>
                <a:effectLst/>
                <a:latin typeface="Bradley Hand ITC" panose="03070402050302030203" pitchFamily="66" charset="0"/>
              </a:rPr>
              <a:t> by Satoshi Kitamura as our focus text. Linked to our previous topic of Stone Age to Iron Age in History, children will explore what life was like in prehistoric Britain. They will use this knowledge to write their own Stone Age story, creating characters, settings and events inspired by the period. Children will develop their descriptive writing and storytelling skills, while some will be challenged to write from the point of view of a Stone Age person, considering their thoughts, experiences and daily life.</a:t>
            </a:r>
          </a:p>
          <a:p>
            <a:pPr algn="ctr"/>
            <a:endParaRPr lang="en-GB" b="1" dirty="0">
              <a:solidFill>
                <a:schemeClr val="tx1"/>
              </a:solidFill>
              <a:latin typeface="Bradley Hand ITC" panose="03070402050302030203" pitchFamily="66" charset="0"/>
            </a:endParaRPr>
          </a:p>
        </p:txBody>
      </p:sp>
      <p:sp>
        <p:nvSpPr>
          <p:cNvPr id="7" name="Rectangle: Rounded Corners 6">
            <a:extLst>
              <a:ext uri="{FF2B5EF4-FFF2-40B4-BE49-F238E27FC236}">
                <a16:creationId xmlns:a16="http://schemas.microsoft.com/office/drawing/2014/main" id="{2A517441-14E6-4A2A-9A55-CB6FE320F851}"/>
              </a:ext>
            </a:extLst>
          </p:cNvPr>
          <p:cNvSpPr/>
          <p:nvPr/>
        </p:nvSpPr>
        <p:spPr>
          <a:xfrm>
            <a:off x="7898501" y="697768"/>
            <a:ext cx="3801035" cy="2520000"/>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25000" lnSpcReduction="20000"/>
          </a:bodyPr>
          <a:lstStyle/>
          <a:p>
            <a:pPr algn="ctr"/>
            <a:r>
              <a:rPr lang="en-GB" sz="6400" b="1" dirty="0">
                <a:solidFill>
                  <a:schemeClr val="tx1"/>
                </a:solidFill>
                <a:latin typeface="Bradley Hand ITC" panose="03070402050302030203" pitchFamily="66" charset="0"/>
              </a:rPr>
              <a:t>Maths</a:t>
            </a:r>
          </a:p>
          <a:p>
            <a:pPr algn="ctr"/>
            <a:endParaRPr lang="en-GB" sz="2900" b="1" dirty="0">
              <a:solidFill>
                <a:schemeClr val="tx1"/>
              </a:solidFill>
              <a:latin typeface="Bradley Hand ITC" panose="03070402050302030203" pitchFamily="66" charset="0"/>
            </a:endParaRPr>
          </a:p>
          <a:p>
            <a:pPr algn="just"/>
            <a:r>
              <a:rPr lang="en-GB" sz="4400" dirty="0">
                <a:solidFill>
                  <a:srgbClr val="000000"/>
                </a:solidFill>
                <a:latin typeface="Bradley Hand ITC" panose="03070402050302030203" pitchFamily="66" charset="0"/>
              </a:rPr>
              <a:t>In Maths, across Year 3 and Year 4 children will continue to develop their understanding of multiplication and division. They will explore factor pairs, multiply and divide by 10 and 100, and investigate efficient strategies for multiplication. Children will also solve scaling and correspondence problems, multiply three numbers, and deepen their reasoning skills by explaining and justifying their methods. As the unit progresses, pupils will learn to multiply and divide up to 3-digit numbers by 1-digit numbers, including calculations with exchanges and remainders. Through a range of fluency, reasoning and problem-solving activities, children will build confidence and accuracy when working with larger numbers.</a:t>
            </a:r>
          </a:p>
          <a:p>
            <a:pPr algn="ctr"/>
            <a:endParaRPr lang="en-GB" b="1" dirty="0">
              <a:solidFill>
                <a:schemeClr val="tx1"/>
              </a:solidFill>
              <a:latin typeface="Bradley Hand ITC" panose="03070402050302030203" pitchFamily="66" charset="0"/>
            </a:endParaRPr>
          </a:p>
          <a:p>
            <a:br>
              <a:rPr lang="en-GB" sz="1800" dirty="0">
                <a:solidFill>
                  <a:srgbClr val="000000"/>
                </a:solidFill>
                <a:effectLst/>
                <a:latin typeface="Aptos"/>
              </a:rPr>
            </a:br>
            <a:endParaRPr lang="en-GB" b="1" dirty="0">
              <a:solidFill>
                <a:schemeClr val="tx1"/>
              </a:solidFill>
              <a:latin typeface="Bradley Hand ITC" panose="03070402050302030203" pitchFamily="66" charset="0"/>
            </a:endParaRP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981519" y="3429000"/>
            <a:ext cx="3433614" cy="3249705"/>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62500" lnSpcReduction="20000"/>
          </a:bodyPr>
          <a:lstStyle/>
          <a:p>
            <a:pPr algn="ctr"/>
            <a:r>
              <a:rPr lang="en-GB" sz="2600" b="1" dirty="0">
                <a:solidFill>
                  <a:schemeClr val="tx1"/>
                </a:solidFill>
                <a:latin typeface="Bradley Hand ITC" panose="03070402050302030203" pitchFamily="66" charset="0"/>
              </a:rPr>
              <a:t>Science – Living things and their Habitats</a:t>
            </a:r>
          </a:p>
          <a:p>
            <a:pPr algn="ctr"/>
            <a:endParaRPr lang="en-GB" sz="2600" b="1" dirty="0">
              <a:solidFill>
                <a:schemeClr val="tx1"/>
              </a:solidFill>
              <a:latin typeface="Bradley Hand ITC" panose="03070402050302030203" pitchFamily="66" charset="0"/>
            </a:endParaRPr>
          </a:p>
          <a:p>
            <a:pPr algn="just"/>
            <a:r>
              <a:rPr lang="en-GB" i="0" dirty="0">
                <a:solidFill>
                  <a:srgbClr val="000000"/>
                </a:solidFill>
                <a:effectLst/>
                <a:latin typeface="Bradley Hand ITC" panose="03070402050302030203" pitchFamily="66" charset="0"/>
              </a:rPr>
              <a:t>In Science, we will be learning about Living Things and Their Habitats. Children will explore how plants and animals are classified, using keys to identify and group living things based on their characteristics. Pupils will investigate how habitats change over time and how human actions can have both positive and negative impacts on the environment. They will develop an understanding of environmental and global issues, consider how communities have evolved, and explore ways they can contribute positively to the world around them. By connecting their learning to their local area and family histories, children will develop a sense of pride in their community while gaining real-life experiences that bring their scientific understanding to life.</a:t>
            </a:r>
            <a:endParaRPr lang="en-GB" dirty="0">
              <a:solidFill>
                <a:schemeClr val="tx1"/>
              </a:solidFill>
              <a:latin typeface="Bradley Hand ITC" panose="03070402050302030203" pitchFamily="66" charset="0"/>
            </a:endParaRP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8123873" y="3429000"/>
            <a:ext cx="3449085" cy="3234427"/>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62500" lnSpcReduction="20000"/>
          </a:bodyPr>
          <a:lstStyle/>
          <a:p>
            <a:pPr algn="ctr"/>
            <a:r>
              <a:rPr lang="en-GB" sz="2600" b="1" dirty="0">
                <a:solidFill>
                  <a:schemeClr val="tx1"/>
                </a:solidFill>
                <a:latin typeface="Bradley Hand ITC" panose="03070402050302030203" pitchFamily="66" charset="0"/>
              </a:rPr>
              <a:t>Wider Personal Development</a:t>
            </a:r>
          </a:p>
          <a:p>
            <a:pPr algn="ctr"/>
            <a:r>
              <a:rPr lang="en-GB" sz="2600" b="1" dirty="0">
                <a:solidFill>
                  <a:schemeClr val="tx1"/>
                </a:solidFill>
                <a:latin typeface="Bradley Hand ITC" panose="03070402050302030203" pitchFamily="66" charset="0"/>
              </a:rPr>
              <a:t>British Values</a:t>
            </a:r>
          </a:p>
          <a:p>
            <a:pPr algn="ctr"/>
            <a:endParaRPr lang="en-GB" sz="2600" b="1" dirty="0">
              <a:solidFill>
                <a:schemeClr val="tx1"/>
              </a:solidFill>
              <a:latin typeface="Bradley Hand ITC" panose="03070402050302030203" pitchFamily="66" charset="0"/>
            </a:endParaRPr>
          </a:p>
          <a:p>
            <a:pPr algn="just"/>
            <a:r>
              <a:rPr lang="en-GB" dirty="0">
                <a:solidFill>
                  <a:srgbClr val="000000"/>
                </a:solidFill>
                <a:latin typeface="Bradley Hand ITC" panose="03070402050302030203" pitchFamily="66" charset="0"/>
              </a:rPr>
              <a:t>This half term, we will continue to develop children’s confidence, independence, resilience and positive relationships, helping them to understand how their choices and actions affect others. Through our curriculum, assemblies and class discussions, children will explore Christian and Muslim values, considering the importance of kindness, compassion, respect, forgiveness and helping others. We will continue to promote British Values, encouraging children to listen to different viewpoints, celebrate diversity, respect different beliefs and make responsible choices within our school and wider community.</a:t>
            </a:r>
            <a:endParaRPr lang="en-GB" dirty="0">
              <a:solidFill>
                <a:schemeClr val="tx1"/>
              </a:solidFill>
              <a:latin typeface="Bradley Hand ITC" panose="03070402050302030203" pitchFamily="66" charset="0"/>
            </a:endParaRPr>
          </a:p>
          <a:p>
            <a:pPr algn="ctr"/>
            <a:endParaRPr lang="en-GB" b="1" dirty="0">
              <a:solidFill>
                <a:schemeClr val="tx1"/>
              </a:solidFill>
              <a:latin typeface="Bradley Hand ITC" panose="03070402050302030203" pitchFamily="66" charset="0"/>
            </a:endParaRP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341897">
            <a:off x="-319088" y="492034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697768"/>
            <a:ext cx="676275" cy="5769707"/>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DAFDD213-8C85-46D6-BD8E-2FD2882F5426}"/>
              </a:ext>
            </a:extLst>
          </p:cNvPr>
          <p:cNvSpPr txBox="1"/>
          <p:nvPr/>
        </p:nvSpPr>
        <p:spPr>
          <a:xfrm>
            <a:off x="66676" y="134331"/>
            <a:ext cx="12125324" cy="369332"/>
          </a:xfrm>
          <a:prstGeom prst="rect">
            <a:avLst/>
          </a:prstGeom>
          <a:noFill/>
        </p:spPr>
        <p:txBody>
          <a:bodyPr wrap="square">
            <a:spAutoFit/>
          </a:bodyPr>
          <a:lstStyle/>
          <a:p>
            <a:pPr algn="ctr"/>
            <a:r>
              <a:rPr lang="en-GB" b="1" i="0" dirty="0">
                <a:solidFill>
                  <a:srgbClr val="444444"/>
                </a:solidFill>
                <a:effectLst/>
                <a:latin typeface="Brush Script MT" panose="03060802040406070304" pitchFamily="66" charset="0"/>
              </a:rPr>
              <a:t>At </a:t>
            </a:r>
            <a:r>
              <a:rPr lang="en-GB" b="1" i="0" dirty="0" err="1">
                <a:solidFill>
                  <a:srgbClr val="444444"/>
                </a:solidFill>
                <a:effectLst/>
                <a:latin typeface="Brush Script MT" panose="03060802040406070304" pitchFamily="66" charset="0"/>
              </a:rPr>
              <a:t>Lobley</a:t>
            </a:r>
            <a:r>
              <a:rPr lang="en-GB" b="1" i="0" dirty="0">
                <a:solidFill>
                  <a:srgbClr val="444444"/>
                </a:solidFill>
                <a:effectLst/>
                <a:latin typeface="Brush Script MT" panose="03060802040406070304" pitchFamily="66" charset="0"/>
              </a:rPr>
              <a:t> Hill Primary, we aim to ‘be the best we can be’ through being curious, adventurous and respectful in order to achieve personal excellence.</a:t>
            </a:r>
            <a:endParaRPr lang="en-GB" dirty="0">
              <a:latin typeface="Brush Script MT" panose="03060802040406070304" pitchFamily="66" charset="0"/>
            </a:endParaRPr>
          </a:p>
        </p:txBody>
      </p:sp>
      <p:sp>
        <p:nvSpPr>
          <p:cNvPr id="19" name="TextBox 18">
            <a:extLst>
              <a:ext uri="{FF2B5EF4-FFF2-40B4-BE49-F238E27FC236}">
                <a16:creationId xmlns:a16="http://schemas.microsoft.com/office/drawing/2014/main" id="{BF6BD2FA-8490-489E-9D30-F3BD21C7AC72}"/>
              </a:ext>
            </a:extLst>
          </p:cNvPr>
          <p:cNvSpPr txBox="1"/>
          <p:nvPr/>
        </p:nvSpPr>
        <p:spPr>
          <a:xfrm>
            <a:off x="4833674" y="4196794"/>
            <a:ext cx="2524652" cy="2585323"/>
          </a:xfrm>
          <a:prstGeom prst="rect">
            <a:avLst/>
          </a:prstGeom>
          <a:noFill/>
        </p:spPr>
        <p:txBody>
          <a:bodyPr wrap="square">
            <a:spAutoFit/>
          </a:bodyPr>
          <a:lstStyle/>
          <a:p>
            <a:pPr algn="ctr"/>
            <a:r>
              <a:rPr lang="en-GB" b="0" i="0" dirty="0">
                <a:solidFill>
                  <a:srgbClr val="444444"/>
                </a:solidFill>
                <a:effectLst/>
                <a:latin typeface="Open Sans" panose="020B0606030504020204" pitchFamily="34" charset="0"/>
              </a:rPr>
              <a:t>At </a:t>
            </a:r>
            <a:r>
              <a:rPr lang="en-GB" b="0" i="0" dirty="0" err="1">
                <a:solidFill>
                  <a:srgbClr val="444444"/>
                </a:solidFill>
                <a:effectLst/>
                <a:latin typeface="Open Sans" panose="020B0606030504020204" pitchFamily="34" charset="0"/>
              </a:rPr>
              <a:t>Lobley</a:t>
            </a:r>
            <a:r>
              <a:rPr lang="en-GB" b="0" i="0" dirty="0">
                <a:solidFill>
                  <a:srgbClr val="444444"/>
                </a:solidFill>
                <a:effectLst/>
                <a:latin typeface="Open Sans" panose="020B0606030504020204" pitchFamily="34" charset="0"/>
              </a:rPr>
              <a:t> Hill Primary School, ‘We </a:t>
            </a:r>
            <a:r>
              <a:rPr lang="en-GB" b="1" i="0" dirty="0">
                <a:solidFill>
                  <a:srgbClr val="444444"/>
                </a:solidFill>
                <a:effectLst/>
                <a:latin typeface="Open Sans" panose="020B0606030504020204" pitchFamily="34" charset="0"/>
              </a:rPr>
              <a:t>CARE</a:t>
            </a:r>
            <a:r>
              <a:rPr lang="en-GB" b="0" i="0" dirty="0">
                <a:solidFill>
                  <a:srgbClr val="444444"/>
                </a:solidFill>
                <a:effectLst/>
                <a:latin typeface="Open Sans" panose="020B0606030504020204" pitchFamily="34" charset="0"/>
              </a:rPr>
              <a:t>’.  We strive to support our school community to:</a:t>
            </a:r>
          </a:p>
          <a:p>
            <a:pPr algn="ctr"/>
            <a:r>
              <a:rPr lang="en-GB" b="1" dirty="0">
                <a:solidFill>
                  <a:srgbClr val="21446D"/>
                </a:solidFill>
                <a:effectLst/>
                <a:latin typeface="Open Sans" panose="020B0606030504020204" pitchFamily="34" charset="0"/>
              </a:rPr>
              <a:t>Co-operate</a:t>
            </a:r>
          </a:p>
          <a:p>
            <a:pPr algn="ctr"/>
            <a:r>
              <a:rPr lang="en-GB" b="1" dirty="0">
                <a:solidFill>
                  <a:srgbClr val="21446D"/>
                </a:solidFill>
                <a:effectLst/>
                <a:latin typeface="Open Sans" panose="020B0606030504020204" pitchFamily="34" charset="0"/>
              </a:rPr>
              <a:t>Achieve</a:t>
            </a:r>
          </a:p>
          <a:p>
            <a:pPr algn="ctr"/>
            <a:r>
              <a:rPr lang="en-GB" b="1" dirty="0">
                <a:solidFill>
                  <a:srgbClr val="21446D"/>
                </a:solidFill>
                <a:effectLst/>
                <a:latin typeface="Open Sans" panose="020B0606030504020204" pitchFamily="34" charset="0"/>
              </a:rPr>
              <a:t>Respect</a:t>
            </a:r>
          </a:p>
          <a:p>
            <a:pPr algn="ctr"/>
            <a:r>
              <a:rPr lang="en-GB" b="1" dirty="0">
                <a:solidFill>
                  <a:srgbClr val="21446D"/>
                </a:solidFill>
                <a:effectLst/>
                <a:latin typeface="Open Sans" panose="020B0606030504020204" pitchFamily="34" charset="0"/>
              </a:rPr>
              <a:t>Enjoy</a:t>
            </a:r>
          </a:p>
        </p:txBody>
      </p:sp>
      <p:sp>
        <p:nvSpPr>
          <p:cNvPr id="21" name="Rectangle: Rounded Corners 20">
            <a:extLst>
              <a:ext uri="{FF2B5EF4-FFF2-40B4-BE49-F238E27FC236}">
                <a16:creationId xmlns:a16="http://schemas.microsoft.com/office/drawing/2014/main" id="{30B583F0-6AF3-42D9-BCBD-015DC01724E3}"/>
              </a:ext>
            </a:extLst>
          </p:cNvPr>
          <p:cNvSpPr/>
          <p:nvPr/>
        </p:nvSpPr>
        <p:spPr>
          <a:xfrm>
            <a:off x="5117425" y="3454347"/>
            <a:ext cx="2023825" cy="62983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2400" dirty="0"/>
              <a:t>Fir and Cedar</a:t>
            </a:r>
          </a:p>
        </p:txBody>
      </p:sp>
      <p:sp>
        <p:nvSpPr>
          <p:cNvPr id="13" name="TextBox 12">
            <a:extLst>
              <a:ext uri="{FF2B5EF4-FFF2-40B4-BE49-F238E27FC236}">
                <a16:creationId xmlns:a16="http://schemas.microsoft.com/office/drawing/2014/main" id="{209F5D31-F1A3-4E06-8E08-D8F7C6531C4A}"/>
              </a:ext>
            </a:extLst>
          </p:cNvPr>
          <p:cNvSpPr txBox="1"/>
          <p:nvPr/>
        </p:nvSpPr>
        <p:spPr>
          <a:xfrm>
            <a:off x="4867011" y="767315"/>
            <a:ext cx="2524652" cy="523220"/>
          </a:xfrm>
          <a:prstGeom prst="rect">
            <a:avLst/>
          </a:prstGeom>
          <a:noFill/>
        </p:spPr>
        <p:txBody>
          <a:bodyPr wrap="square">
            <a:spAutoFit/>
          </a:bodyPr>
          <a:lstStyle/>
          <a:p>
            <a:pPr algn="ctr"/>
            <a:r>
              <a:rPr lang="en-GB" sz="2800" b="0" i="0" dirty="0">
                <a:solidFill>
                  <a:srgbClr val="FFC000"/>
                </a:solidFill>
                <a:effectLst/>
                <a:latin typeface="Open Sans" panose="020B0606030504020204" pitchFamily="34" charset="0"/>
              </a:rPr>
              <a:t>Spring 1</a:t>
            </a:r>
            <a:endParaRPr lang="en-GB" sz="2800" b="1" dirty="0">
              <a:solidFill>
                <a:srgbClr val="FFC000"/>
              </a:solidFill>
              <a:effectLst/>
              <a:latin typeface="Open Sans" panose="020B0606030504020204" pitchFamily="34" charset="0"/>
            </a:endParaRPr>
          </a:p>
        </p:txBody>
      </p:sp>
    </p:spTree>
    <p:extLst>
      <p:ext uri="{BB962C8B-B14F-4D97-AF65-F5344CB8AC3E}">
        <p14:creationId xmlns:p14="http://schemas.microsoft.com/office/powerpoint/2010/main" val="28675666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38882" y="323850"/>
            <a:ext cx="876971" cy="87697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1018056" y="246530"/>
            <a:ext cx="3801035" cy="3182470"/>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20000"/>
          </a:bodyPr>
          <a:lstStyle/>
          <a:p>
            <a:pPr algn="ctr"/>
            <a:r>
              <a:rPr lang="en-GB" sz="1700" b="1" dirty="0">
                <a:solidFill>
                  <a:schemeClr val="tx1"/>
                </a:solidFill>
                <a:latin typeface="Bradley Hand ITC" panose="03070402050302030203" pitchFamily="66" charset="0"/>
              </a:rPr>
              <a:t>PE – Dodgeball</a:t>
            </a:r>
          </a:p>
          <a:p>
            <a:pPr algn="just"/>
            <a:r>
              <a:rPr lang="en-GB" sz="1700" i="0" dirty="0">
                <a:solidFill>
                  <a:srgbClr val="000000"/>
                </a:solidFill>
                <a:effectLst/>
                <a:latin typeface="Bradley Hand ITC" panose="03070402050302030203" pitchFamily="66" charset="0"/>
              </a:rPr>
              <a:t>This term, children will develop their throwing, catching, aiming and dodging skills through fun and engaging dodgeball activities. They will practise working as part of a team, following rules and using simple tactics to outwit their opponents. We will also focus on sportsmanship, communication, resilience and fair play, encouraging children to celebrate success and learn from challenges. </a:t>
            </a:r>
            <a:endParaRPr lang="en-GB" sz="1700" dirty="0">
              <a:solidFill>
                <a:schemeClr val="tx1"/>
              </a:solidFill>
              <a:latin typeface="Bradley Hand ITC" panose="03070402050302030203" pitchFamily="66" charset="0"/>
            </a:endParaRP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1049821" y="3541199"/>
            <a:ext cx="3801035" cy="3182470"/>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47500" lnSpcReduction="20000"/>
          </a:bodyPr>
          <a:lstStyle/>
          <a:p>
            <a:pPr algn="just"/>
            <a:endParaRPr lang="en-GB" sz="2100" b="1" dirty="0">
              <a:solidFill>
                <a:schemeClr val="tx1"/>
              </a:solidFill>
              <a:latin typeface="Bradley Hand ITC" panose="03070402050302030203" pitchFamily="66" charset="0"/>
            </a:endParaRPr>
          </a:p>
          <a:p>
            <a:pPr algn="ctr"/>
            <a:r>
              <a:rPr lang="en-GB" sz="3400" b="1" dirty="0">
                <a:solidFill>
                  <a:schemeClr val="tx1"/>
                </a:solidFill>
                <a:latin typeface="Bradley Hand ITC" panose="03070402050302030203" pitchFamily="66" charset="0"/>
              </a:rPr>
              <a:t>Art – Painting and mixing media</a:t>
            </a:r>
          </a:p>
          <a:p>
            <a:pPr algn="just"/>
            <a:endParaRPr lang="en-GB" b="1" dirty="0">
              <a:solidFill>
                <a:schemeClr val="tx1"/>
              </a:solidFill>
              <a:latin typeface="Bradley Hand ITC" panose="03070402050302030203" pitchFamily="66" charset="0"/>
            </a:endParaRPr>
          </a:p>
          <a:p>
            <a:pPr algn="just" rtl="0" fontAlgn="base"/>
            <a:r>
              <a:rPr lang="en-GB" sz="2500" i="0" dirty="0">
                <a:solidFill>
                  <a:srgbClr val="000000"/>
                </a:solidFill>
                <a:effectLst/>
                <a:latin typeface="Bradley Hand ITC" panose="03070402050302030203" pitchFamily="66" charset="0"/>
              </a:rPr>
              <a:t>In Art, children will be exploring painting and mixed media, focusing on the theme of light and dark. They will develop their colour-mixing skills by creating tints and shades to show light, shadow and depth, helping their artwork appear more three-dimensional. Children will also experiment with composition and a range of painting techniques before applying their learning to create their own still life painting, inspired by the objects they observe. Through this unit, pupils will build their confidence as artists while developing their observation and creative skills.</a:t>
            </a:r>
          </a:p>
          <a:p>
            <a:pPr algn="ctr"/>
            <a:endParaRPr lang="en-GB" b="1" dirty="0">
              <a:solidFill>
                <a:schemeClr val="tx1"/>
              </a:solidFill>
              <a:latin typeface="Bradley Hand ITC" panose="03070402050302030203" pitchFamily="66" charset="0"/>
            </a:endParaRPr>
          </a:p>
          <a:p>
            <a:pPr algn="ctr"/>
            <a:endParaRPr lang="en-GB" b="1" dirty="0">
              <a:solidFill>
                <a:schemeClr val="tx1"/>
              </a:solidFill>
              <a:latin typeface="Bradley Hand ITC" panose="03070402050302030203" pitchFamily="66" charset="0"/>
            </a:endParaRP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7214746" y="3541199"/>
            <a:ext cx="3801035" cy="3182470"/>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77500" lnSpcReduction="20000"/>
          </a:bodyPr>
          <a:lstStyle/>
          <a:p>
            <a:pPr algn="ctr"/>
            <a:r>
              <a:rPr lang="en-GB" sz="2100" b="1" dirty="0">
                <a:solidFill>
                  <a:schemeClr val="tx1"/>
                </a:solidFill>
                <a:latin typeface="Bradley Hand ITC" panose="03070402050302030203" pitchFamily="66" charset="0"/>
              </a:rPr>
              <a:t>History – Ancient Egypt</a:t>
            </a:r>
          </a:p>
          <a:p>
            <a:pPr algn="ctr"/>
            <a:endParaRPr lang="en-GB" sz="2100" b="1" dirty="0">
              <a:solidFill>
                <a:schemeClr val="tx1"/>
              </a:solidFill>
              <a:latin typeface="Bradley Hand ITC" panose="03070402050302030203" pitchFamily="66" charset="0"/>
            </a:endParaRPr>
          </a:p>
          <a:p>
            <a:pPr algn="just" fontAlgn="base"/>
            <a:r>
              <a:rPr lang="en-GB" sz="1800" i="0" dirty="0">
                <a:solidFill>
                  <a:srgbClr val="000000"/>
                </a:solidFill>
                <a:effectLst/>
                <a:latin typeface="Bradley Hand ITC" panose="03070402050302030203" pitchFamily="66" charset="0"/>
              </a:rPr>
              <a:t>In History, we will be exploring the question ‘How did the civilisation of Ancient Egypt wax and wane?’ Children will learn about the achievements, beliefs and daily lives of the Ancient Egyptians, including the role of the pharaohs, the pyramids and the River Nile. Through studying artefacts and historical evidence, pupils will develop their understanding of key concepts including civilisation, empire, invasion, locality and legacy, while exploring the lasting impact Ancient Egypt has had on the world today.</a:t>
            </a:r>
          </a:p>
          <a:p>
            <a:pPr algn="ctr"/>
            <a:endParaRPr lang="en-GB" b="1" dirty="0">
              <a:solidFill>
                <a:schemeClr val="tx1"/>
              </a:solidFill>
              <a:latin typeface="Bradley Hand ITC" panose="03070402050302030203" pitchFamily="66" charset="0"/>
            </a:endParaRP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701404">
            <a:off x="-170991" y="511338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323850"/>
            <a:ext cx="676275" cy="6143625"/>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Rounded Corners 13">
            <a:extLst>
              <a:ext uri="{FF2B5EF4-FFF2-40B4-BE49-F238E27FC236}">
                <a16:creationId xmlns:a16="http://schemas.microsoft.com/office/drawing/2014/main" id="{3A3A9C41-600A-4DCF-A64A-3D060A1EEAFC}"/>
              </a:ext>
            </a:extLst>
          </p:cNvPr>
          <p:cNvSpPr/>
          <p:nvPr/>
        </p:nvSpPr>
        <p:spPr>
          <a:xfrm>
            <a:off x="7206607" y="316923"/>
            <a:ext cx="3801035" cy="3016868"/>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62500" lnSpcReduction="20000"/>
          </a:bodyPr>
          <a:lstStyle/>
          <a:p>
            <a:pPr algn="ctr" fontAlgn="base"/>
            <a:r>
              <a:rPr lang="en-GB" sz="2600" b="1" dirty="0">
                <a:solidFill>
                  <a:schemeClr val="tx1"/>
                </a:solidFill>
                <a:latin typeface="Bradley Hand ITC" panose="03070402050302030203" pitchFamily="66" charset="0"/>
              </a:rPr>
              <a:t>PSHE - </a:t>
            </a:r>
            <a:r>
              <a:rPr lang="en-GB" sz="2600" b="1" i="0" dirty="0">
                <a:solidFill>
                  <a:srgbClr val="000000"/>
                </a:solidFill>
                <a:effectLst/>
                <a:latin typeface="Bradley Hand ITC" panose="03070402050302030203" pitchFamily="66" charset="0"/>
              </a:rPr>
              <a:t>What careers do people choose and why? </a:t>
            </a:r>
          </a:p>
          <a:p>
            <a:pPr algn="l" fontAlgn="base"/>
            <a:endParaRPr lang="en-GB" sz="1800" b="1" i="0" dirty="0">
              <a:solidFill>
                <a:srgbClr val="000000"/>
              </a:solidFill>
              <a:effectLst/>
              <a:latin typeface="Bradley Hand ITC" panose="03070402050302030203" pitchFamily="66" charset="0"/>
            </a:endParaRPr>
          </a:p>
          <a:p>
            <a:pPr algn="l" fontAlgn="base"/>
            <a:r>
              <a:rPr lang="en-GB" sz="1900" i="0" dirty="0">
                <a:solidFill>
                  <a:srgbClr val="000000"/>
                </a:solidFill>
                <a:effectLst/>
                <a:latin typeface="Bradley Hand ITC" panose="03070402050302030203" pitchFamily="66" charset="0"/>
              </a:rPr>
              <a:t>In PSHE, we will be exploring the question ‘What careers do people choose and why?’ Children will learn about a wide range of jobs and careers, how people train for them, and the different factors that can influence career choices. They will reflect on their own strengths and skills, considering how these can be developed and used in school and future careers. Pupils will also challenge gender stereotypes about jobs, learn about people who have broken down barriers, and understand that careers can change throughout a person’s life. This unit encourages children to think positively about their future and recognise that everyone has the opportunity to follow their interests and ambitions.</a:t>
            </a:r>
          </a:p>
          <a:p>
            <a:pPr algn="ctr"/>
            <a:endParaRPr lang="en-GB" b="1" dirty="0">
              <a:solidFill>
                <a:schemeClr val="tx1"/>
              </a:solidFill>
              <a:latin typeface="Bradley Hand ITC" panose="03070402050302030203" pitchFamily="66" charset="0"/>
            </a:endParaRPr>
          </a:p>
        </p:txBody>
      </p:sp>
      <p:sp>
        <p:nvSpPr>
          <p:cNvPr id="15" name="Rectangle: Rounded Corners 14">
            <a:extLst>
              <a:ext uri="{FF2B5EF4-FFF2-40B4-BE49-F238E27FC236}">
                <a16:creationId xmlns:a16="http://schemas.microsoft.com/office/drawing/2014/main" id="{E020806A-47C9-4236-9961-E2C85E9E5562}"/>
              </a:ext>
            </a:extLst>
          </p:cNvPr>
          <p:cNvSpPr/>
          <p:nvPr/>
        </p:nvSpPr>
        <p:spPr>
          <a:xfrm>
            <a:off x="5032308" y="2951919"/>
            <a:ext cx="2043319" cy="3771750"/>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62500" lnSpcReduction="20000"/>
          </a:bodyPr>
          <a:lstStyle/>
          <a:p>
            <a:pPr algn="ctr"/>
            <a:r>
              <a:rPr lang="en-GB" sz="2600" b="1" dirty="0">
                <a:solidFill>
                  <a:schemeClr val="tx1"/>
                </a:solidFill>
                <a:latin typeface="Bradley Hand ITC" panose="03070402050302030203" pitchFamily="66" charset="0"/>
              </a:rPr>
              <a:t>Ways to stay safe online…</a:t>
            </a:r>
          </a:p>
          <a:p>
            <a:pPr algn="just"/>
            <a:endParaRPr lang="en-GB" sz="2600" b="1" dirty="0">
              <a:solidFill>
                <a:schemeClr val="tx1"/>
              </a:solidFill>
              <a:latin typeface="Bradley Hand ITC" panose="03070402050302030203" pitchFamily="66" charset="0"/>
            </a:endParaRPr>
          </a:p>
          <a:p>
            <a:pPr algn="just"/>
            <a:r>
              <a:rPr lang="en-GB" i="0" dirty="0">
                <a:solidFill>
                  <a:srgbClr val="000000"/>
                </a:solidFill>
                <a:effectLst/>
                <a:latin typeface="Bradley Hand ITC" panose="03070402050302030203" pitchFamily="66" charset="0"/>
              </a:rPr>
              <a:t>This half term, we will build on children’s previous online safety learning by exploring how to recognise trustworthy information and make safe choices when using websites, apps and games. Children will learn about online friendships, respectful communication, privacy and what to do if they see something that makes them feel uncomfortable or unsure. Through scenarios and discussions, we will encourage children to think critically, check before they share and always speak to a trusted adult when they need help.</a:t>
            </a:r>
            <a:endParaRPr lang="en-GB" dirty="0">
              <a:solidFill>
                <a:schemeClr val="tx1"/>
              </a:solidFill>
              <a:latin typeface="Bradley Hand ITC" panose="03070402050302030203" pitchFamily="66" charset="0"/>
            </a:endParaRPr>
          </a:p>
          <a:p>
            <a:pPr algn="ctr"/>
            <a:endParaRPr lang="en-GB" b="1" dirty="0">
              <a:solidFill>
                <a:schemeClr val="tx1"/>
              </a:solidFill>
              <a:latin typeface="Bradley Hand ITC" panose="03070402050302030203" pitchFamily="66" charset="0"/>
            </a:endParaRPr>
          </a:p>
        </p:txBody>
      </p:sp>
      <p:sp>
        <p:nvSpPr>
          <p:cNvPr id="16" name="Rectangle: Rounded Corners 15">
            <a:extLst>
              <a:ext uri="{FF2B5EF4-FFF2-40B4-BE49-F238E27FC236}">
                <a16:creationId xmlns:a16="http://schemas.microsoft.com/office/drawing/2014/main" id="{40E638AB-1671-4E66-9149-E4CB13793768}"/>
              </a:ext>
            </a:extLst>
          </p:cNvPr>
          <p:cNvSpPr/>
          <p:nvPr/>
        </p:nvSpPr>
        <p:spPr>
          <a:xfrm>
            <a:off x="4985394" y="323850"/>
            <a:ext cx="2043319" cy="2480310"/>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Spring Term Visits and visitors:</a:t>
            </a:r>
          </a:p>
          <a:p>
            <a:pPr algn="ctr"/>
            <a:endParaRPr lang="en-GB" b="1" dirty="0">
              <a:solidFill>
                <a:schemeClr val="tx1"/>
              </a:solidFill>
              <a:latin typeface="Bradley Hand ITC" panose="03070402050302030203" pitchFamily="66" charset="0"/>
            </a:endParaRPr>
          </a:p>
          <a:p>
            <a:pPr algn="ctr"/>
            <a:r>
              <a:rPr lang="en-GB" sz="1600" b="1" dirty="0">
                <a:solidFill>
                  <a:schemeClr val="tx1"/>
                </a:solidFill>
                <a:latin typeface="Bradley Hand ITC" panose="03070402050302030203" pitchFamily="66" charset="0"/>
              </a:rPr>
              <a:t>Fir and Cedar – </a:t>
            </a:r>
            <a:r>
              <a:rPr lang="en-GB" sz="1600" dirty="0">
                <a:solidFill>
                  <a:schemeClr val="tx1"/>
                </a:solidFill>
                <a:latin typeface="Bradley Hand ITC" panose="03070402050302030203" pitchFamily="66" charset="0"/>
              </a:rPr>
              <a:t>Beamish Museum  </a:t>
            </a:r>
          </a:p>
        </p:txBody>
      </p:sp>
    </p:spTree>
    <p:extLst>
      <p:ext uri="{BB962C8B-B14F-4D97-AF65-F5344CB8AC3E}">
        <p14:creationId xmlns:p14="http://schemas.microsoft.com/office/powerpoint/2010/main" val="12274155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3728" y="1249262"/>
            <a:ext cx="2520001" cy="2520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705953" y="697768"/>
            <a:ext cx="3801035" cy="2520000"/>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70000" lnSpcReduction="20000"/>
          </a:bodyPr>
          <a:lstStyle/>
          <a:p>
            <a:pPr algn="ctr"/>
            <a:r>
              <a:rPr lang="en-GB" sz="2300" b="1" dirty="0">
                <a:solidFill>
                  <a:schemeClr val="tx1"/>
                </a:solidFill>
                <a:latin typeface="Bradley Hand ITC" panose="03070402050302030203" pitchFamily="66" charset="0"/>
              </a:rPr>
              <a:t>English</a:t>
            </a:r>
          </a:p>
          <a:p>
            <a:pPr algn="ctr"/>
            <a:endParaRPr lang="en-GB" b="1" dirty="0">
              <a:solidFill>
                <a:schemeClr val="tx1"/>
              </a:solidFill>
              <a:latin typeface="Bradley Hand ITC" panose="03070402050302030203" pitchFamily="66" charset="0"/>
            </a:endParaRPr>
          </a:p>
          <a:p>
            <a:pPr algn="just"/>
            <a:r>
              <a:rPr lang="en-GB" i="0" dirty="0">
                <a:solidFill>
                  <a:srgbClr val="000000"/>
                </a:solidFill>
                <a:effectLst/>
                <a:latin typeface="Bradley Hand ITC" panose="03070402050302030203" pitchFamily="66" charset="0"/>
              </a:rPr>
              <a:t>This half term, we will be exploring </a:t>
            </a:r>
            <a:r>
              <a:rPr lang="en-GB" i="1" dirty="0">
                <a:solidFill>
                  <a:srgbClr val="000000"/>
                </a:solidFill>
                <a:effectLst/>
                <a:latin typeface="Bradley Hand ITC" panose="03070402050302030203" pitchFamily="66" charset="0"/>
              </a:rPr>
              <a:t>The Fossil Girl</a:t>
            </a:r>
            <a:r>
              <a:rPr lang="en-GB" i="0" dirty="0">
                <a:solidFill>
                  <a:srgbClr val="000000"/>
                </a:solidFill>
                <a:effectLst/>
                <a:latin typeface="Bradley Hand ITC" panose="03070402050302030203" pitchFamily="66" charset="0"/>
              </a:rPr>
              <a:t> by Catherine Brighton, learning about the life and discoveries of Mary Anning. Children will develop their understanding of recount writing by creating their own fossil journal, recording discoveries and experiences from the perspective of a fossil hunter. We will focus on using first-person writing, descriptive vocabulary, sequencing words and thoughts and feelings to bring our journal entries to life.</a:t>
            </a:r>
            <a:endParaRPr lang="en-GB" dirty="0">
              <a:solidFill>
                <a:schemeClr val="tx1"/>
              </a:solidFill>
              <a:latin typeface="Bradley Hand ITC" panose="03070402050302030203" pitchFamily="66" charset="0"/>
            </a:endParaRPr>
          </a:p>
        </p:txBody>
      </p:sp>
      <p:sp>
        <p:nvSpPr>
          <p:cNvPr id="7" name="Rectangle: Rounded Corners 6">
            <a:extLst>
              <a:ext uri="{FF2B5EF4-FFF2-40B4-BE49-F238E27FC236}">
                <a16:creationId xmlns:a16="http://schemas.microsoft.com/office/drawing/2014/main" id="{2A517441-14E6-4A2A-9A55-CB6FE320F851}"/>
              </a:ext>
            </a:extLst>
          </p:cNvPr>
          <p:cNvSpPr/>
          <p:nvPr/>
        </p:nvSpPr>
        <p:spPr>
          <a:xfrm>
            <a:off x="7898501" y="697768"/>
            <a:ext cx="3801035" cy="2520000"/>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40000" lnSpcReduction="20000"/>
          </a:bodyPr>
          <a:lstStyle/>
          <a:p>
            <a:pPr algn="ctr"/>
            <a:r>
              <a:rPr lang="en-GB" sz="4400" b="1" dirty="0">
                <a:solidFill>
                  <a:schemeClr val="tx1"/>
                </a:solidFill>
                <a:latin typeface="Bradley Hand ITC" panose="03070402050302030203" pitchFamily="66" charset="0"/>
              </a:rPr>
              <a:t>Maths</a:t>
            </a:r>
          </a:p>
          <a:p>
            <a:pPr algn="ctr"/>
            <a:endParaRPr lang="en-GB" sz="1800" b="1" dirty="0">
              <a:solidFill>
                <a:schemeClr val="tx1"/>
              </a:solidFill>
              <a:latin typeface="Bradley Hand ITC" panose="03070402050302030203" pitchFamily="66" charset="0"/>
            </a:endParaRPr>
          </a:p>
          <a:p>
            <a:pPr algn="just"/>
            <a:r>
              <a:rPr lang="en-GB" sz="2800" dirty="0">
                <a:solidFill>
                  <a:srgbClr val="000000"/>
                </a:solidFill>
                <a:latin typeface="Bradley Hand ITC" panose="03070402050302030203" pitchFamily="66" charset="0"/>
              </a:rPr>
              <a:t>In Maths, across Year 3 and Year 4 children will continue to develop their understanding of multiplication and division. They will explore factor pairs, multiply and divide by 10 and 100, and investigate efficient strategies for multiplication. Children will also solve scaling and correspondence problems, multiply three numbers, and deepen their reasoning skills by explaining and justifying their methods. As the unit progresses, pupils will learn to multiply and divide up to 3-digit numbers by 1-digit numbers, including calculations with exchanges and remainders. Through a range of fluency, reasoning and problem-solving activities, children will build confidence and accuracy when working with larger numbers.</a:t>
            </a:r>
          </a:p>
          <a:p>
            <a:pPr algn="ctr"/>
            <a:endParaRPr lang="en-GB" b="1" dirty="0">
              <a:solidFill>
                <a:schemeClr val="tx1"/>
              </a:solidFill>
              <a:latin typeface="Bradley Hand ITC" panose="03070402050302030203" pitchFamily="66" charset="0"/>
            </a:endParaRP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981519" y="3429000"/>
            <a:ext cx="3433614" cy="3249705"/>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77500" lnSpcReduction="20000"/>
          </a:bodyPr>
          <a:lstStyle/>
          <a:p>
            <a:pPr algn="ctr"/>
            <a:r>
              <a:rPr lang="en-GB" sz="2100" b="1" dirty="0">
                <a:solidFill>
                  <a:schemeClr val="tx1"/>
                </a:solidFill>
                <a:latin typeface="Bradley Hand ITC" panose="03070402050302030203" pitchFamily="66" charset="0"/>
              </a:rPr>
              <a:t>Science – Rocks and Soils</a:t>
            </a:r>
          </a:p>
          <a:p>
            <a:pPr algn="ctr"/>
            <a:endParaRPr lang="en-GB" b="1" dirty="0">
              <a:solidFill>
                <a:schemeClr val="tx1"/>
              </a:solidFill>
              <a:latin typeface="Bradley Hand ITC" panose="03070402050302030203" pitchFamily="66" charset="0"/>
            </a:endParaRPr>
          </a:p>
          <a:p>
            <a:pPr algn="just"/>
            <a:r>
              <a:rPr lang="en-GB" i="0" dirty="0">
                <a:solidFill>
                  <a:srgbClr val="000000"/>
                </a:solidFill>
                <a:effectLst/>
                <a:latin typeface="Bradley Hand ITC" panose="03070402050302030203" pitchFamily="66" charset="0"/>
              </a:rPr>
              <a:t>This half term, we will be exploring rocks, soils and fossils, learning how rocks can be compared and grouped according to their appearance and simple physical properties. Children will discover how fossils are formed and learn about the fascinating work of famous fossil hunter Mary Anning. We will also investigate soil, discovering that it is made from a mixture of rocks and organic matter, with opportunities for children to explore and investigate real samples</a:t>
            </a:r>
            <a:r>
              <a:rPr lang="en-GB" b="0" i="0" dirty="0">
                <a:solidFill>
                  <a:srgbClr val="000000"/>
                </a:solidFill>
                <a:effectLst/>
                <a:latin typeface="Aptos"/>
              </a:rPr>
              <a:t>.</a:t>
            </a:r>
            <a:endParaRPr lang="en-GB" b="1" dirty="0">
              <a:solidFill>
                <a:schemeClr val="tx1"/>
              </a:solidFill>
              <a:latin typeface="Bradley Hand ITC" panose="03070402050302030203" pitchFamily="66" charset="0"/>
            </a:endParaRP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8123873" y="3429000"/>
            <a:ext cx="3449085" cy="3234427"/>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62500" lnSpcReduction="20000"/>
          </a:bodyPr>
          <a:lstStyle/>
          <a:p>
            <a:pPr algn="ctr"/>
            <a:r>
              <a:rPr lang="en-GB" sz="2600" b="1" dirty="0">
                <a:solidFill>
                  <a:schemeClr val="tx1"/>
                </a:solidFill>
                <a:latin typeface="Bradley Hand ITC" panose="03070402050302030203" pitchFamily="66" charset="0"/>
              </a:rPr>
              <a:t>Wider Personal Development</a:t>
            </a:r>
          </a:p>
          <a:p>
            <a:pPr algn="ctr"/>
            <a:r>
              <a:rPr lang="en-GB" sz="2600" b="1" dirty="0">
                <a:solidFill>
                  <a:schemeClr val="tx1"/>
                </a:solidFill>
                <a:latin typeface="Bradley Hand ITC" panose="03070402050302030203" pitchFamily="66" charset="0"/>
              </a:rPr>
              <a:t>British Values</a:t>
            </a:r>
          </a:p>
          <a:p>
            <a:pPr algn="ctr"/>
            <a:endParaRPr lang="en-GB" sz="2600" b="1" dirty="0">
              <a:solidFill>
                <a:schemeClr val="tx1"/>
              </a:solidFill>
              <a:latin typeface="Bradley Hand ITC" panose="03070402050302030203" pitchFamily="66" charset="0"/>
            </a:endParaRPr>
          </a:p>
          <a:p>
            <a:pPr algn="just"/>
            <a:r>
              <a:rPr lang="en-GB" dirty="0">
                <a:solidFill>
                  <a:srgbClr val="000000"/>
                </a:solidFill>
                <a:latin typeface="Bradley Hand ITC" panose="03070402050302030203" pitchFamily="66" charset="0"/>
              </a:rPr>
              <a:t>This half term, we will continue to develop children’s confidence, independence, resilience and positive relationships, helping them to understand how their choices and actions affect others. Through our curriculum, assemblies and class discussions, children will explore Christian and Muslim values, considering the importance of kindness, compassion, respect, forgiveness and helping others. We will continue to promote British Values, encouraging children to listen to different viewpoints, celebrate diversity, respect different beliefs and make responsible choices within our school and wider community.</a:t>
            </a:r>
            <a:endParaRPr lang="en-GB" dirty="0">
              <a:solidFill>
                <a:schemeClr val="tx1"/>
              </a:solidFill>
              <a:latin typeface="Bradley Hand ITC" panose="03070402050302030203" pitchFamily="66" charset="0"/>
            </a:endParaRP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341897">
            <a:off x="-319088" y="492034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697768"/>
            <a:ext cx="676275" cy="5769707"/>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DAFDD213-8C85-46D6-BD8E-2FD2882F5426}"/>
              </a:ext>
            </a:extLst>
          </p:cNvPr>
          <p:cNvSpPr txBox="1"/>
          <p:nvPr/>
        </p:nvSpPr>
        <p:spPr>
          <a:xfrm>
            <a:off x="66676" y="134331"/>
            <a:ext cx="12125324" cy="369332"/>
          </a:xfrm>
          <a:prstGeom prst="rect">
            <a:avLst/>
          </a:prstGeom>
          <a:noFill/>
        </p:spPr>
        <p:txBody>
          <a:bodyPr wrap="square">
            <a:spAutoFit/>
          </a:bodyPr>
          <a:lstStyle/>
          <a:p>
            <a:pPr algn="ctr"/>
            <a:r>
              <a:rPr lang="en-GB" b="1" i="0" dirty="0">
                <a:solidFill>
                  <a:srgbClr val="444444"/>
                </a:solidFill>
                <a:effectLst/>
                <a:latin typeface="Brush Script MT" panose="03060802040406070304" pitchFamily="66" charset="0"/>
              </a:rPr>
              <a:t>At </a:t>
            </a:r>
            <a:r>
              <a:rPr lang="en-GB" b="1" i="0" dirty="0" err="1">
                <a:solidFill>
                  <a:srgbClr val="444444"/>
                </a:solidFill>
                <a:effectLst/>
                <a:latin typeface="Brush Script MT" panose="03060802040406070304" pitchFamily="66" charset="0"/>
              </a:rPr>
              <a:t>Lobley</a:t>
            </a:r>
            <a:r>
              <a:rPr lang="en-GB" b="1" i="0" dirty="0">
                <a:solidFill>
                  <a:srgbClr val="444444"/>
                </a:solidFill>
                <a:effectLst/>
                <a:latin typeface="Brush Script MT" panose="03060802040406070304" pitchFamily="66" charset="0"/>
              </a:rPr>
              <a:t> Hill Primary, we aim to ‘be the best we can be’ through being curious, adventurous and respectful in order to achieve personal excellence.</a:t>
            </a:r>
            <a:endParaRPr lang="en-GB" dirty="0">
              <a:latin typeface="Brush Script MT" panose="03060802040406070304" pitchFamily="66" charset="0"/>
            </a:endParaRPr>
          </a:p>
        </p:txBody>
      </p:sp>
      <p:sp>
        <p:nvSpPr>
          <p:cNvPr id="19" name="TextBox 18">
            <a:extLst>
              <a:ext uri="{FF2B5EF4-FFF2-40B4-BE49-F238E27FC236}">
                <a16:creationId xmlns:a16="http://schemas.microsoft.com/office/drawing/2014/main" id="{BF6BD2FA-8490-489E-9D30-F3BD21C7AC72}"/>
              </a:ext>
            </a:extLst>
          </p:cNvPr>
          <p:cNvSpPr txBox="1"/>
          <p:nvPr/>
        </p:nvSpPr>
        <p:spPr>
          <a:xfrm>
            <a:off x="4833674" y="4196794"/>
            <a:ext cx="2524652" cy="2585323"/>
          </a:xfrm>
          <a:prstGeom prst="rect">
            <a:avLst/>
          </a:prstGeom>
          <a:noFill/>
        </p:spPr>
        <p:txBody>
          <a:bodyPr wrap="square">
            <a:spAutoFit/>
          </a:bodyPr>
          <a:lstStyle/>
          <a:p>
            <a:pPr algn="ctr"/>
            <a:r>
              <a:rPr lang="en-GB" b="0" i="0" dirty="0">
                <a:solidFill>
                  <a:srgbClr val="444444"/>
                </a:solidFill>
                <a:effectLst/>
                <a:latin typeface="Open Sans" panose="020B0606030504020204" pitchFamily="34" charset="0"/>
              </a:rPr>
              <a:t>At </a:t>
            </a:r>
            <a:r>
              <a:rPr lang="en-GB" b="0" i="0" dirty="0" err="1">
                <a:solidFill>
                  <a:srgbClr val="444444"/>
                </a:solidFill>
                <a:effectLst/>
                <a:latin typeface="Open Sans" panose="020B0606030504020204" pitchFamily="34" charset="0"/>
              </a:rPr>
              <a:t>Lobley</a:t>
            </a:r>
            <a:r>
              <a:rPr lang="en-GB" b="0" i="0" dirty="0">
                <a:solidFill>
                  <a:srgbClr val="444444"/>
                </a:solidFill>
                <a:effectLst/>
                <a:latin typeface="Open Sans" panose="020B0606030504020204" pitchFamily="34" charset="0"/>
              </a:rPr>
              <a:t> Hill Primary School, ‘We </a:t>
            </a:r>
            <a:r>
              <a:rPr lang="en-GB" b="1" i="0" dirty="0">
                <a:solidFill>
                  <a:srgbClr val="444444"/>
                </a:solidFill>
                <a:effectLst/>
                <a:latin typeface="Open Sans" panose="020B0606030504020204" pitchFamily="34" charset="0"/>
              </a:rPr>
              <a:t>CARE</a:t>
            </a:r>
            <a:r>
              <a:rPr lang="en-GB" b="0" i="0" dirty="0">
                <a:solidFill>
                  <a:srgbClr val="444444"/>
                </a:solidFill>
                <a:effectLst/>
                <a:latin typeface="Open Sans" panose="020B0606030504020204" pitchFamily="34" charset="0"/>
              </a:rPr>
              <a:t>’.  We strive to support our school community to:</a:t>
            </a:r>
          </a:p>
          <a:p>
            <a:pPr algn="ctr"/>
            <a:r>
              <a:rPr lang="en-GB" b="1" dirty="0">
                <a:solidFill>
                  <a:srgbClr val="21446D"/>
                </a:solidFill>
                <a:effectLst/>
                <a:latin typeface="Open Sans" panose="020B0606030504020204" pitchFamily="34" charset="0"/>
              </a:rPr>
              <a:t>Co-operate</a:t>
            </a:r>
          </a:p>
          <a:p>
            <a:pPr algn="ctr"/>
            <a:r>
              <a:rPr lang="en-GB" b="1" dirty="0">
                <a:solidFill>
                  <a:srgbClr val="21446D"/>
                </a:solidFill>
                <a:effectLst/>
                <a:latin typeface="Open Sans" panose="020B0606030504020204" pitchFamily="34" charset="0"/>
              </a:rPr>
              <a:t>Achieve</a:t>
            </a:r>
          </a:p>
          <a:p>
            <a:pPr algn="ctr"/>
            <a:r>
              <a:rPr lang="en-GB" b="1" dirty="0">
                <a:solidFill>
                  <a:srgbClr val="21446D"/>
                </a:solidFill>
                <a:effectLst/>
                <a:latin typeface="Open Sans" panose="020B0606030504020204" pitchFamily="34" charset="0"/>
              </a:rPr>
              <a:t>Respect</a:t>
            </a:r>
          </a:p>
          <a:p>
            <a:pPr algn="ctr"/>
            <a:r>
              <a:rPr lang="en-GB" b="1" dirty="0">
                <a:solidFill>
                  <a:srgbClr val="21446D"/>
                </a:solidFill>
                <a:effectLst/>
                <a:latin typeface="Open Sans" panose="020B0606030504020204" pitchFamily="34" charset="0"/>
              </a:rPr>
              <a:t>Enjoy</a:t>
            </a:r>
          </a:p>
        </p:txBody>
      </p:sp>
      <p:sp>
        <p:nvSpPr>
          <p:cNvPr id="21" name="Rectangle: Rounded Corners 20">
            <a:extLst>
              <a:ext uri="{FF2B5EF4-FFF2-40B4-BE49-F238E27FC236}">
                <a16:creationId xmlns:a16="http://schemas.microsoft.com/office/drawing/2014/main" id="{30B583F0-6AF3-42D9-BCBD-015DC01724E3}"/>
              </a:ext>
            </a:extLst>
          </p:cNvPr>
          <p:cNvSpPr/>
          <p:nvPr/>
        </p:nvSpPr>
        <p:spPr>
          <a:xfrm>
            <a:off x="5117425" y="3454347"/>
            <a:ext cx="2023825" cy="62983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a:bodyPr>
          <a:lstStyle/>
          <a:p>
            <a:pPr algn="ctr"/>
            <a:r>
              <a:rPr lang="en-GB" sz="2400" dirty="0"/>
              <a:t>Maple and Pine</a:t>
            </a:r>
          </a:p>
        </p:txBody>
      </p:sp>
      <p:sp>
        <p:nvSpPr>
          <p:cNvPr id="13" name="TextBox 12">
            <a:extLst>
              <a:ext uri="{FF2B5EF4-FFF2-40B4-BE49-F238E27FC236}">
                <a16:creationId xmlns:a16="http://schemas.microsoft.com/office/drawing/2014/main" id="{209F5D31-F1A3-4E06-8E08-D8F7C6531C4A}"/>
              </a:ext>
            </a:extLst>
          </p:cNvPr>
          <p:cNvSpPr txBox="1"/>
          <p:nvPr/>
        </p:nvSpPr>
        <p:spPr>
          <a:xfrm>
            <a:off x="4867011" y="767315"/>
            <a:ext cx="2524652" cy="523220"/>
          </a:xfrm>
          <a:prstGeom prst="rect">
            <a:avLst/>
          </a:prstGeom>
          <a:noFill/>
        </p:spPr>
        <p:txBody>
          <a:bodyPr wrap="square">
            <a:spAutoFit/>
          </a:bodyPr>
          <a:lstStyle/>
          <a:p>
            <a:pPr algn="ctr"/>
            <a:r>
              <a:rPr lang="en-GB" sz="2800" b="0" i="0" dirty="0">
                <a:solidFill>
                  <a:srgbClr val="FFC000"/>
                </a:solidFill>
                <a:effectLst/>
                <a:latin typeface="Open Sans" panose="020B0606030504020204" pitchFamily="34" charset="0"/>
              </a:rPr>
              <a:t>Spring 1</a:t>
            </a:r>
            <a:endParaRPr lang="en-GB" sz="2800" b="1" dirty="0">
              <a:solidFill>
                <a:srgbClr val="FFC000"/>
              </a:solidFill>
              <a:effectLst/>
              <a:latin typeface="Open Sans" panose="020B0606030504020204" pitchFamily="34" charset="0"/>
            </a:endParaRPr>
          </a:p>
        </p:txBody>
      </p:sp>
    </p:spTree>
    <p:extLst>
      <p:ext uri="{BB962C8B-B14F-4D97-AF65-F5344CB8AC3E}">
        <p14:creationId xmlns:p14="http://schemas.microsoft.com/office/powerpoint/2010/main" val="19129161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38882" y="323850"/>
            <a:ext cx="876971" cy="87697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1018056" y="246530"/>
            <a:ext cx="3801035" cy="3182470"/>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20000"/>
          </a:bodyPr>
          <a:lstStyle/>
          <a:p>
            <a:pPr algn="ctr"/>
            <a:r>
              <a:rPr lang="en-GB" sz="1700" b="1" dirty="0">
                <a:solidFill>
                  <a:schemeClr val="tx1"/>
                </a:solidFill>
                <a:latin typeface="Bradley Hand ITC" panose="03070402050302030203" pitchFamily="66" charset="0"/>
              </a:rPr>
              <a:t>PE – Dodgeball</a:t>
            </a:r>
          </a:p>
          <a:p>
            <a:pPr algn="just"/>
            <a:r>
              <a:rPr lang="en-GB" sz="1700" i="0" dirty="0">
                <a:solidFill>
                  <a:srgbClr val="000000"/>
                </a:solidFill>
                <a:effectLst/>
                <a:latin typeface="Bradley Hand ITC" panose="03070402050302030203" pitchFamily="66" charset="0"/>
              </a:rPr>
              <a:t>This term, children will develop their throwing, catching, aiming and dodging skills through fun and engaging dodgeball activities. They will practise working as part of a team, following rules and using simple tactics to outwit their opponents. We will also focus on sportsmanship, communication, resilience and fair play, encouraging children to celebrate success and learn from challenges. </a:t>
            </a:r>
            <a:endParaRPr lang="en-GB" sz="1700" dirty="0">
              <a:solidFill>
                <a:schemeClr val="tx1"/>
              </a:solidFill>
              <a:latin typeface="Bradley Hand ITC" panose="03070402050302030203" pitchFamily="66" charset="0"/>
            </a:endParaRP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1049821" y="3541199"/>
            <a:ext cx="3801035" cy="3182470"/>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47500" lnSpcReduction="20000"/>
          </a:bodyPr>
          <a:lstStyle/>
          <a:p>
            <a:pPr algn="just"/>
            <a:endParaRPr lang="en-GB" sz="2100" b="1" dirty="0">
              <a:solidFill>
                <a:schemeClr val="tx1"/>
              </a:solidFill>
              <a:latin typeface="Bradley Hand ITC" panose="03070402050302030203" pitchFamily="66" charset="0"/>
            </a:endParaRPr>
          </a:p>
          <a:p>
            <a:pPr algn="ctr"/>
            <a:r>
              <a:rPr lang="en-GB" sz="3400" b="1" dirty="0">
                <a:solidFill>
                  <a:schemeClr val="tx1"/>
                </a:solidFill>
                <a:latin typeface="Bradley Hand ITC" panose="03070402050302030203" pitchFamily="66" charset="0"/>
              </a:rPr>
              <a:t>Art – Painting and mixing media</a:t>
            </a:r>
          </a:p>
          <a:p>
            <a:pPr algn="just"/>
            <a:endParaRPr lang="en-GB" b="1" dirty="0">
              <a:solidFill>
                <a:schemeClr val="tx1"/>
              </a:solidFill>
              <a:latin typeface="Bradley Hand ITC" panose="03070402050302030203" pitchFamily="66" charset="0"/>
            </a:endParaRPr>
          </a:p>
          <a:p>
            <a:pPr algn="just" rtl="0" fontAlgn="base"/>
            <a:r>
              <a:rPr lang="en-GB" sz="2500" i="0" dirty="0">
                <a:solidFill>
                  <a:srgbClr val="000000"/>
                </a:solidFill>
                <a:effectLst/>
                <a:latin typeface="Bradley Hand ITC" panose="03070402050302030203" pitchFamily="66" charset="0"/>
              </a:rPr>
              <a:t>In Art, children will be exploring painting and mixed media, focusing on the theme of light and dark. They will develop their colour-mixing skills by creating tints and shades to show light, shadow and depth, helping their artwork appear more three-dimensional. Children will also experiment with composition and a range of painting techniques before applying their learning to create their own still life painting, inspired by the objects they observe. Through this unit, pupils will build their confidence as artists while developing their observation and creative skills.</a:t>
            </a:r>
          </a:p>
          <a:p>
            <a:pPr algn="ctr"/>
            <a:endParaRPr lang="en-GB" b="1" dirty="0">
              <a:solidFill>
                <a:schemeClr val="tx1"/>
              </a:solidFill>
              <a:latin typeface="Bradley Hand ITC" panose="03070402050302030203" pitchFamily="66" charset="0"/>
            </a:endParaRPr>
          </a:p>
          <a:p>
            <a:pPr algn="ctr"/>
            <a:endParaRPr lang="en-GB" b="1" dirty="0">
              <a:solidFill>
                <a:schemeClr val="tx1"/>
              </a:solidFill>
              <a:latin typeface="Bradley Hand ITC" panose="03070402050302030203" pitchFamily="66" charset="0"/>
            </a:endParaRP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7214746" y="3541199"/>
            <a:ext cx="3801035" cy="3182470"/>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77500" lnSpcReduction="20000"/>
          </a:bodyPr>
          <a:lstStyle/>
          <a:p>
            <a:pPr algn="ctr"/>
            <a:r>
              <a:rPr lang="en-GB" sz="2100" b="1" dirty="0">
                <a:solidFill>
                  <a:schemeClr val="tx1"/>
                </a:solidFill>
                <a:latin typeface="Bradley Hand ITC" panose="03070402050302030203" pitchFamily="66" charset="0"/>
              </a:rPr>
              <a:t>History – Ancient Egypt</a:t>
            </a:r>
          </a:p>
          <a:p>
            <a:pPr algn="ctr"/>
            <a:endParaRPr lang="en-GB" sz="2100" b="1" dirty="0">
              <a:solidFill>
                <a:schemeClr val="tx1"/>
              </a:solidFill>
              <a:latin typeface="Bradley Hand ITC" panose="03070402050302030203" pitchFamily="66" charset="0"/>
            </a:endParaRPr>
          </a:p>
          <a:p>
            <a:pPr algn="just" fontAlgn="base"/>
            <a:r>
              <a:rPr lang="en-GB" sz="1800" i="0" dirty="0">
                <a:solidFill>
                  <a:srgbClr val="000000"/>
                </a:solidFill>
                <a:effectLst/>
                <a:latin typeface="Bradley Hand ITC" panose="03070402050302030203" pitchFamily="66" charset="0"/>
              </a:rPr>
              <a:t>In History, we will be exploring the question ‘How did the civilisation of Ancient Egypt wax and wane?’ Children will learn about the achievements, beliefs and daily lives of the Ancient Egyptians, including the role of the pharaohs, the pyramids and the River Nile. Through studying artefacts and historical evidence, pupils will develop their understanding of key concepts including civilisation, empire, invasion, locality and legacy, while exploring the lasting impact Ancient Egypt has had on the world today.</a:t>
            </a:r>
          </a:p>
          <a:p>
            <a:pPr algn="ctr"/>
            <a:endParaRPr lang="en-GB" b="1" dirty="0">
              <a:solidFill>
                <a:schemeClr val="tx1"/>
              </a:solidFill>
              <a:latin typeface="Bradley Hand ITC" panose="03070402050302030203" pitchFamily="66" charset="0"/>
            </a:endParaRP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701404">
            <a:off x="-170991" y="511338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323850"/>
            <a:ext cx="676275" cy="6143625"/>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Rounded Corners 13">
            <a:extLst>
              <a:ext uri="{FF2B5EF4-FFF2-40B4-BE49-F238E27FC236}">
                <a16:creationId xmlns:a16="http://schemas.microsoft.com/office/drawing/2014/main" id="{3A3A9C41-600A-4DCF-A64A-3D060A1EEAFC}"/>
              </a:ext>
            </a:extLst>
          </p:cNvPr>
          <p:cNvSpPr/>
          <p:nvPr/>
        </p:nvSpPr>
        <p:spPr>
          <a:xfrm>
            <a:off x="7206607" y="316923"/>
            <a:ext cx="3801035" cy="3016868"/>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62500" lnSpcReduction="20000"/>
          </a:bodyPr>
          <a:lstStyle/>
          <a:p>
            <a:pPr algn="ctr" fontAlgn="base"/>
            <a:r>
              <a:rPr lang="en-GB" sz="2600" b="1" dirty="0">
                <a:solidFill>
                  <a:schemeClr val="tx1"/>
                </a:solidFill>
                <a:latin typeface="Bradley Hand ITC" panose="03070402050302030203" pitchFamily="66" charset="0"/>
              </a:rPr>
              <a:t>PSHE - </a:t>
            </a:r>
            <a:r>
              <a:rPr lang="en-GB" sz="2600" b="1" i="0" dirty="0">
                <a:solidFill>
                  <a:srgbClr val="000000"/>
                </a:solidFill>
                <a:effectLst/>
                <a:latin typeface="Bradley Hand ITC" panose="03070402050302030203" pitchFamily="66" charset="0"/>
              </a:rPr>
              <a:t>What careers do people choose and why? </a:t>
            </a:r>
          </a:p>
          <a:p>
            <a:pPr algn="l" fontAlgn="base"/>
            <a:endParaRPr lang="en-GB" sz="1800" b="1" i="0" dirty="0">
              <a:solidFill>
                <a:srgbClr val="000000"/>
              </a:solidFill>
              <a:effectLst/>
              <a:latin typeface="Bradley Hand ITC" panose="03070402050302030203" pitchFamily="66" charset="0"/>
            </a:endParaRPr>
          </a:p>
          <a:p>
            <a:pPr algn="l" fontAlgn="base"/>
            <a:r>
              <a:rPr lang="en-GB" sz="1900" i="0" dirty="0">
                <a:solidFill>
                  <a:srgbClr val="000000"/>
                </a:solidFill>
                <a:effectLst/>
                <a:latin typeface="Bradley Hand ITC" panose="03070402050302030203" pitchFamily="66" charset="0"/>
              </a:rPr>
              <a:t>In PSHE, we will be exploring the question ‘What careers do people choose and why?’ Children will learn about a wide range of jobs and careers, how people train for them, and the different factors that can influence career choices. They will reflect on their own strengths and skills, considering how these can be developed and used in school and future careers. Pupils will also challenge gender stereotypes about jobs, learn about people who have broken down barriers, and understand that careers can change throughout a person’s life. This unit encourages children to think positively about their future and recognise that everyone has the opportunity to follow their interests and ambitions.</a:t>
            </a:r>
          </a:p>
          <a:p>
            <a:pPr algn="ctr"/>
            <a:endParaRPr lang="en-GB" b="1" dirty="0">
              <a:solidFill>
                <a:schemeClr val="tx1"/>
              </a:solidFill>
              <a:latin typeface="Bradley Hand ITC" panose="03070402050302030203" pitchFamily="66" charset="0"/>
            </a:endParaRPr>
          </a:p>
        </p:txBody>
      </p:sp>
      <p:sp>
        <p:nvSpPr>
          <p:cNvPr id="15" name="Rectangle: Rounded Corners 14">
            <a:extLst>
              <a:ext uri="{FF2B5EF4-FFF2-40B4-BE49-F238E27FC236}">
                <a16:creationId xmlns:a16="http://schemas.microsoft.com/office/drawing/2014/main" id="{E020806A-47C9-4236-9961-E2C85E9E5562}"/>
              </a:ext>
            </a:extLst>
          </p:cNvPr>
          <p:cNvSpPr/>
          <p:nvPr/>
        </p:nvSpPr>
        <p:spPr>
          <a:xfrm>
            <a:off x="5032308" y="2951919"/>
            <a:ext cx="2043319" cy="3771750"/>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62500" lnSpcReduction="20000"/>
          </a:bodyPr>
          <a:lstStyle/>
          <a:p>
            <a:pPr algn="ctr"/>
            <a:r>
              <a:rPr lang="en-GB" sz="2600" b="1" dirty="0">
                <a:solidFill>
                  <a:schemeClr val="tx1"/>
                </a:solidFill>
                <a:latin typeface="Bradley Hand ITC" panose="03070402050302030203" pitchFamily="66" charset="0"/>
              </a:rPr>
              <a:t>Ways to stay safe online…</a:t>
            </a:r>
          </a:p>
          <a:p>
            <a:pPr algn="just"/>
            <a:endParaRPr lang="en-GB" sz="2600" b="1" dirty="0">
              <a:solidFill>
                <a:schemeClr val="tx1"/>
              </a:solidFill>
              <a:latin typeface="Bradley Hand ITC" panose="03070402050302030203" pitchFamily="66" charset="0"/>
            </a:endParaRPr>
          </a:p>
          <a:p>
            <a:pPr algn="just"/>
            <a:r>
              <a:rPr lang="en-GB" i="0" dirty="0">
                <a:solidFill>
                  <a:srgbClr val="000000"/>
                </a:solidFill>
                <a:effectLst/>
                <a:latin typeface="Bradley Hand ITC" panose="03070402050302030203" pitchFamily="66" charset="0"/>
              </a:rPr>
              <a:t>This half term, we will build on children’s previous online safety learning by exploring how to recognise trustworthy information and make safe choices when using websites, apps and games. Children will learn about online friendships, respectful communication, privacy and what to do if they see something that makes them feel uncomfortable or unsure. Through scenarios and discussions, we will encourage children to think critically, check before they share and always speak to a trusted adult when they need help.</a:t>
            </a:r>
            <a:endParaRPr lang="en-GB" dirty="0">
              <a:solidFill>
                <a:schemeClr val="tx1"/>
              </a:solidFill>
              <a:latin typeface="Bradley Hand ITC" panose="03070402050302030203" pitchFamily="66" charset="0"/>
            </a:endParaRPr>
          </a:p>
          <a:p>
            <a:pPr algn="ctr"/>
            <a:endParaRPr lang="en-GB" b="1" dirty="0">
              <a:solidFill>
                <a:schemeClr val="tx1"/>
              </a:solidFill>
              <a:latin typeface="Bradley Hand ITC" panose="03070402050302030203" pitchFamily="66" charset="0"/>
            </a:endParaRPr>
          </a:p>
        </p:txBody>
      </p:sp>
      <p:sp>
        <p:nvSpPr>
          <p:cNvPr id="16" name="Rectangle: Rounded Corners 15">
            <a:extLst>
              <a:ext uri="{FF2B5EF4-FFF2-40B4-BE49-F238E27FC236}">
                <a16:creationId xmlns:a16="http://schemas.microsoft.com/office/drawing/2014/main" id="{40E638AB-1671-4E66-9149-E4CB13793768}"/>
              </a:ext>
            </a:extLst>
          </p:cNvPr>
          <p:cNvSpPr/>
          <p:nvPr/>
        </p:nvSpPr>
        <p:spPr>
          <a:xfrm>
            <a:off x="4985394" y="323850"/>
            <a:ext cx="2043319" cy="2480310"/>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Spring Term Visits and visitors: </a:t>
            </a:r>
          </a:p>
        </p:txBody>
      </p:sp>
    </p:spTree>
    <p:extLst>
      <p:ext uri="{BB962C8B-B14F-4D97-AF65-F5344CB8AC3E}">
        <p14:creationId xmlns:p14="http://schemas.microsoft.com/office/powerpoint/2010/main" val="2658392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3728" y="1249262"/>
            <a:ext cx="2520001" cy="2520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705953" y="697768"/>
            <a:ext cx="3801035" cy="252000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English</a:t>
            </a:r>
          </a:p>
        </p:txBody>
      </p:sp>
      <p:sp>
        <p:nvSpPr>
          <p:cNvPr id="7" name="Rectangle: Rounded Corners 6">
            <a:extLst>
              <a:ext uri="{FF2B5EF4-FFF2-40B4-BE49-F238E27FC236}">
                <a16:creationId xmlns:a16="http://schemas.microsoft.com/office/drawing/2014/main" id="{2A517441-14E6-4A2A-9A55-CB6FE320F851}"/>
              </a:ext>
            </a:extLst>
          </p:cNvPr>
          <p:cNvSpPr/>
          <p:nvPr/>
        </p:nvSpPr>
        <p:spPr>
          <a:xfrm>
            <a:off x="7898501" y="697768"/>
            <a:ext cx="3801035" cy="252000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Maths</a:t>
            </a: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981519" y="3429000"/>
            <a:ext cx="3433614" cy="324970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Science</a:t>
            </a: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8123873" y="3429000"/>
            <a:ext cx="3449085" cy="3234427"/>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Wider Personal Development</a:t>
            </a:r>
          </a:p>
          <a:p>
            <a:pPr algn="ctr"/>
            <a:r>
              <a:rPr lang="en-GB" b="1" dirty="0">
                <a:solidFill>
                  <a:schemeClr val="tx1"/>
                </a:solidFill>
                <a:latin typeface="Bradley Hand ITC" panose="03070402050302030203" pitchFamily="66" charset="0"/>
              </a:rPr>
              <a:t>British Values</a:t>
            </a: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341897">
            <a:off x="-319088" y="492034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697768"/>
            <a:ext cx="676275" cy="5769707"/>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DAFDD213-8C85-46D6-BD8E-2FD2882F5426}"/>
              </a:ext>
            </a:extLst>
          </p:cNvPr>
          <p:cNvSpPr txBox="1"/>
          <p:nvPr/>
        </p:nvSpPr>
        <p:spPr>
          <a:xfrm>
            <a:off x="66676" y="134331"/>
            <a:ext cx="12125324" cy="369332"/>
          </a:xfrm>
          <a:prstGeom prst="rect">
            <a:avLst/>
          </a:prstGeom>
          <a:noFill/>
        </p:spPr>
        <p:txBody>
          <a:bodyPr wrap="square">
            <a:spAutoFit/>
          </a:bodyPr>
          <a:lstStyle/>
          <a:p>
            <a:pPr algn="ctr"/>
            <a:r>
              <a:rPr lang="en-GB" b="1" i="0" dirty="0">
                <a:solidFill>
                  <a:srgbClr val="444444"/>
                </a:solidFill>
                <a:effectLst/>
                <a:latin typeface="Brush Script MT" panose="03060802040406070304" pitchFamily="66" charset="0"/>
              </a:rPr>
              <a:t>At </a:t>
            </a:r>
            <a:r>
              <a:rPr lang="en-GB" b="1" i="0" dirty="0" err="1">
                <a:solidFill>
                  <a:srgbClr val="444444"/>
                </a:solidFill>
                <a:effectLst/>
                <a:latin typeface="Brush Script MT" panose="03060802040406070304" pitchFamily="66" charset="0"/>
              </a:rPr>
              <a:t>Lobley</a:t>
            </a:r>
            <a:r>
              <a:rPr lang="en-GB" b="1" i="0" dirty="0">
                <a:solidFill>
                  <a:srgbClr val="444444"/>
                </a:solidFill>
                <a:effectLst/>
                <a:latin typeface="Brush Script MT" panose="03060802040406070304" pitchFamily="66" charset="0"/>
              </a:rPr>
              <a:t> Hill Primary, we aim to ‘be the best we can be’ through being curious, adventurous and respectful in order to achieve personal excellence.</a:t>
            </a:r>
            <a:endParaRPr lang="en-GB" dirty="0">
              <a:latin typeface="Brush Script MT" panose="03060802040406070304" pitchFamily="66" charset="0"/>
            </a:endParaRPr>
          </a:p>
        </p:txBody>
      </p:sp>
      <p:sp>
        <p:nvSpPr>
          <p:cNvPr id="19" name="TextBox 18">
            <a:extLst>
              <a:ext uri="{FF2B5EF4-FFF2-40B4-BE49-F238E27FC236}">
                <a16:creationId xmlns:a16="http://schemas.microsoft.com/office/drawing/2014/main" id="{BF6BD2FA-8490-489E-9D30-F3BD21C7AC72}"/>
              </a:ext>
            </a:extLst>
          </p:cNvPr>
          <p:cNvSpPr txBox="1"/>
          <p:nvPr/>
        </p:nvSpPr>
        <p:spPr>
          <a:xfrm>
            <a:off x="4833674" y="4196794"/>
            <a:ext cx="2524652" cy="2585323"/>
          </a:xfrm>
          <a:prstGeom prst="rect">
            <a:avLst/>
          </a:prstGeom>
          <a:noFill/>
        </p:spPr>
        <p:txBody>
          <a:bodyPr wrap="square">
            <a:spAutoFit/>
          </a:bodyPr>
          <a:lstStyle/>
          <a:p>
            <a:pPr algn="ctr"/>
            <a:r>
              <a:rPr lang="en-GB" b="0" i="0" dirty="0">
                <a:solidFill>
                  <a:srgbClr val="444444"/>
                </a:solidFill>
                <a:effectLst/>
                <a:latin typeface="Open Sans" panose="020B0606030504020204" pitchFamily="34" charset="0"/>
              </a:rPr>
              <a:t>At </a:t>
            </a:r>
            <a:r>
              <a:rPr lang="en-GB" b="0" i="0" dirty="0" err="1">
                <a:solidFill>
                  <a:srgbClr val="444444"/>
                </a:solidFill>
                <a:effectLst/>
                <a:latin typeface="Open Sans" panose="020B0606030504020204" pitchFamily="34" charset="0"/>
              </a:rPr>
              <a:t>Lobley</a:t>
            </a:r>
            <a:r>
              <a:rPr lang="en-GB" b="0" i="0" dirty="0">
                <a:solidFill>
                  <a:srgbClr val="444444"/>
                </a:solidFill>
                <a:effectLst/>
                <a:latin typeface="Open Sans" panose="020B0606030504020204" pitchFamily="34" charset="0"/>
              </a:rPr>
              <a:t> Hill Primary School, ‘We </a:t>
            </a:r>
            <a:r>
              <a:rPr lang="en-GB" b="1" i="0" dirty="0">
                <a:solidFill>
                  <a:srgbClr val="444444"/>
                </a:solidFill>
                <a:effectLst/>
                <a:latin typeface="Open Sans" panose="020B0606030504020204" pitchFamily="34" charset="0"/>
              </a:rPr>
              <a:t>CARE</a:t>
            </a:r>
            <a:r>
              <a:rPr lang="en-GB" b="0" i="0" dirty="0">
                <a:solidFill>
                  <a:srgbClr val="444444"/>
                </a:solidFill>
                <a:effectLst/>
                <a:latin typeface="Open Sans" panose="020B0606030504020204" pitchFamily="34" charset="0"/>
              </a:rPr>
              <a:t>’.  We strive to support our school community to:</a:t>
            </a:r>
          </a:p>
          <a:p>
            <a:pPr algn="ctr"/>
            <a:r>
              <a:rPr lang="en-GB" b="1" dirty="0">
                <a:solidFill>
                  <a:srgbClr val="21446D"/>
                </a:solidFill>
                <a:effectLst/>
                <a:latin typeface="Open Sans" panose="020B0606030504020204" pitchFamily="34" charset="0"/>
              </a:rPr>
              <a:t>Co-operate</a:t>
            </a:r>
          </a:p>
          <a:p>
            <a:pPr algn="ctr"/>
            <a:r>
              <a:rPr lang="en-GB" b="1" dirty="0">
                <a:solidFill>
                  <a:srgbClr val="21446D"/>
                </a:solidFill>
                <a:effectLst/>
                <a:latin typeface="Open Sans" panose="020B0606030504020204" pitchFamily="34" charset="0"/>
              </a:rPr>
              <a:t>Achieve</a:t>
            </a:r>
          </a:p>
          <a:p>
            <a:pPr algn="ctr"/>
            <a:r>
              <a:rPr lang="en-GB" b="1" dirty="0">
                <a:solidFill>
                  <a:srgbClr val="21446D"/>
                </a:solidFill>
                <a:effectLst/>
                <a:latin typeface="Open Sans" panose="020B0606030504020204" pitchFamily="34" charset="0"/>
              </a:rPr>
              <a:t>Respect</a:t>
            </a:r>
          </a:p>
          <a:p>
            <a:pPr algn="ctr"/>
            <a:r>
              <a:rPr lang="en-GB" b="1" dirty="0">
                <a:solidFill>
                  <a:srgbClr val="21446D"/>
                </a:solidFill>
                <a:effectLst/>
                <a:latin typeface="Open Sans" panose="020B0606030504020204" pitchFamily="34" charset="0"/>
              </a:rPr>
              <a:t>Enjoy</a:t>
            </a:r>
          </a:p>
        </p:txBody>
      </p:sp>
      <p:sp>
        <p:nvSpPr>
          <p:cNvPr id="21" name="Rectangle: Rounded Corners 20">
            <a:extLst>
              <a:ext uri="{FF2B5EF4-FFF2-40B4-BE49-F238E27FC236}">
                <a16:creationId xmlns:a16="http://schemas.microsoft.com/office/drawing/2014/main" id="{30B583F0-6AF3-42D9-BCBD-015DC01724E3}"/>
              </a:ext>
            </a:extLst>
          </p:cNvPr>
          <p:cNvSpPr/>
          <p:nvPr/>
        </p:nvSpPr>
        <p:spPr>
          <a:xfrm>
            <a:off x="5117425" y="3454347"/>
            <a:ext cx="2023825" cy="629832"/>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77500" lnSpcReduction="20000"/>
          </a:bodyPr>
          <a:lstStyle/>
          <a:p>
            <a:pPr algn="ctr"/>
            <a:r>
              <a:rPr lang="en-GB" sz="2400" dirty="0"/>
              <a:t>Maple, Fir, Cedar and Pine</a:t>
            </a:r>
          </a:p>
        </p:txBody>
      </p:sp>
      <p:sp>
        <p:nvSpPr>
          <p:cNvPr id="13" name="TextBox 12">
            <a:extLst>
              <a:ext uri="{FF2B5EF4-FFF2-40B4-BE49-F238E27FC236}">
                <a16:creationId xmlns:a16="http://schemas.microsoft.com/office/drawing/2014/main" id="{209F5D31-F1A3-4E06-8E08-D8F7C6531C4A}"/>
              </a:ext>
            </a:extLst>
          </p:cNvPr>
          <p:cNvSpPr txBox="1"/>
          <p:nvPr/>
        </p:nvSpPr>
        <p:spPr>
          <a:xfrm>
            <a:off x="4867011" y="767315"/>
            <a:ext cx="2524652" cy="523220"/>
          </a:xfrm>
          <a:prstGeom prst="rect">
            <a:avLst/>
          </a:prstGeom>
          <a:noFill/>
        </p:spPr>
        <p:txBody>
          <a:bodyPr wrap="square">
            <a:spAutoFit/>
          </a:bodyPr>
          <a:lstStyle/>
          <a:p>
            <a:pPr algn="ctr"/>
            <a:r>
              <a:rPr lang="en-GB" sz="2800" b="0" i="0" dirty="0">
                <a:solidFill>
                  <a:srgbClr val="FF0000"/>
                </a:solidFill>
                <a:effectLst/>
                <a:latin typeface="Open Sans" panose="020B0606030504020204" pitchFamily="34" charset="0"/>
              </a:rPr>
              <a:t>Spring 2</a:t>
            </a:r>
            <a:endParaRPr lang="en-GB" sz="2800" b="1" dirty="0">
              <a:solidFill>
                <a:srgbClr val="FF0000"/>
              </a:solidFill>
              <a:effectLst/>
              <a:latin typeface="Open Sans" panose="020B0606030504020204" pitchFamily="34" charset="0"/>
            </a:endParaRPr>
          </a:p>
        </p:txBody>
      </p:sp>
    </p:spTree>
    <p:extLst>
      <p:ext uri="{BB962C8B-B14F-4D97-AF65-F5344CB8AC3E}">
        <p14:creationId xmlns:p14="http://schemas.microsoft.com/office/powerpoint/2010/main" val="494777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38882" y="323850"/>
            <a:ext cx="876971" cy="87697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1018056" y="246530"/>
            <a:ext cx="3801035" cy="318247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PE</a:t>
            </a: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1092154" y="3541199"/>
            <a:ext cx="3801035" cy="318247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Art</a:t>
            </a:r>
          </a:p>
          <a:p>
            <a:pPr algn="ctr"/>
            <a:endParaRPr lang="en-GB" b="1" dirty="0">
              <a:solidFill>
                <a:schemeClr val="tx1"/>
              </a:solidFill>
              <a:latin typeface="Bradley Hand ITC" panose="03070402050302030203" pitchFamily="66" charset="0"/>
            </a:endParaRP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7214746" y="3541199"/>
            <a:ext cx="3801035" cy="318247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History</a:t>
            </a: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701404">
            <a:off x="-170991" y="511338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323850"/>
            <a:ext cx="676275" cy="6143625"/>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Rounded Corners 13">
            <a:extLst>
              <a:ext uri="{FF2B5EF4-FFF2-40B4-BE49-F238E27FC236}">
                <a16:creationId xmlns:a16="http://schemas.microsoft.com/office/drawing/2014/main" id="{3A3A9C41-600A-4DCF-A64A-3D060A1EEAFC}"/>
              </a:ext>
            </a:extLst>
          </p:cNvPr>
          <p:cNvSpPr/>
          <p:nvPr/>
        </p:nvSpPr>
        <p:spPr>
          <a:xfrm>
            <a:off x="7206607" y="323850"/>
            <a:ext cx="3801035" cy="301686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PSHE</a:t>
            </a:r>
          </a:p>
        </p:txBody>
      </p:sp>
      <p:sp>
        <p:nvSpPr>
          <p:cNvPr id="15" name="Rectangle: Rounded Corners 14">
            <a:extLst>
              <a:ext uri="{FF2B5EF4-FFF2-40B4-BE49-F238E27FC236}">
                <a16:creationId xmlns:a16="http://schemas.microsoft.com/office/drawing/2014/main" id="{E020806A-47C9-4236-9961-E2C85E9E5562}"/>
              </a:ext>
            </a:extLst>
          </p:cNvPr>
          <p:cNvSpPr/>
          <p:nvPr/>
        </p:nvSpPr>
        <p:spPr>
          <a:xfrm>
            <a:off x="5032308" y="2951919"/>
            <a:ext cx="2043319" cy="377175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Ways to stay safe online…</a:t>
            </a:r>
          </a:p>
          <a:p>
            <a:pPr algn="ctr"/>
            <a:endParaRPr lang="en-GB" b="1" dirty="0">
              <a:solidFill>
                <a:schemeClr val="tx1"/>
              </a:solidFill>
              <a:latin typeface="Bradley Hand ITC" panose="03070402050302030203" pitchFamily="66" charset="0"/>
            </a:endParaRPr>
          </a:p>
        </p:txBody>
      </p:sp>
      <p:sp>
        <p:nvSpPr>
          <p:cNvPr id="16" name="Rectangle: Rounded Corners 15">
            <a:extLst>
              <a:ext uri="{FF2B5EF4-FFF2-40B4-BE49-F238E27FC236}">
                <a16:creationId xmlns:a16="http://schemas.microsoft.com/office/drawing/2014/main" id="{40E638AB-1671-4E66-9149-E4CB13793768}"/>
              </a:ext>
            </a:extLst>
          </p:cNvPr>
          <p:cNvSpPr/>
          <p:nvPr/>
        </p:nvSpPr>
        <p:spPr>
          <a:xfrm>
            <a:off x="4985394" y="323850"/>
            <a:ext cx="2043319" cy="248031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Autumn Term Visits and visitors:</a:t>
            </a:r>
          </a:p>
        </p:txBody>
      </p:sp>
    </p:spTree>
    <p:extLst>
      <p:ext uri="{BB962C8B-B14F-4D97-AF65-F5344CB8AC3E}">
        <p14:creationId xmlns:p14="http://schemas.microsoft.com/office/powerpoint/2010/main" val="35588868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3728" y="1249262"/>
            <a:ext cx="2520001" cy="2520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705953" y="697768"/>
            <a:ext cx="3801035" cy="2520000"/>
          </a:xfrm>
          <a:prstGeom prst="round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English</a:t>
            </a:r>
          </a:p>
        </p:txBody>
      </p:sp>
      <p:sp>
        <p:nvSpPr>
          <p:cNvPr id="7" name="Rectangle: Rounded Corners 6">
            <a:extLst>
              <a:ext uri="{FF2B5EF4-FFF2-40B4-BE49-F238E27FC236}">
                <a16:creationId xmlns:a16="http://schemas.microsoft.com/office/drawing/2014/main" id="{2A517441-14E6-4A2A-9A55-CB6FE320F851}"/>
              </a:ext>
            </a:extLst>
          </p:cNvPr>
          <p:cNvSpPr/>
          <p:nvPr/>
        </p:nvSpPr>
        <p:spPr>
          <a:xfrm>
            <a:off x="7898501" y="697768"/>
            <a:ext cx="3801035" cy="2520000"/>
          </a:xfrm>
          <a:prstGeom prst="round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Maths</a:t>
            </a: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981519" y="3429000"/>
            <a:ext cx="3433614" cy="3249705"/>
          </a:xfrm>
          <a:prstGeom prst="round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Science</a:t>
            </a: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8123873" y="3429000"/>
            <a:ext cx="3449085" cy="3234427"/>
          </a:xfrm>
          <a:prstGeom prst="round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Wider Personal Development</a:t>
            </a:r>
          </a:p>
          <a:p>
            <a:pPr algn="ctr"/>
            <a:r>
              <a:rPr lang="en-GB" b="1" dirty="0">
                <a:solidFill>
                  <a:schemeClr val="tx1"/>
                </a:solidFill>
                <a:latin typeface="Bradley Hand ITC" panose="03070402050302030203" pitchFamily="66" charset="0"/>
              </a:rPr>
              <a:t>British Values</a:t>
            </a: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341897">
            <a:off x="-319088" y="492034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697768"/>
            <a:ext cx="676275" cy="5769707"/>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DAFDD213-8C85-46D6-BD8E-2FD2882F5426}"/>
              </a:ext>
            </a:extLst>
          </p:cNvPr>
          <p:cNvSpPr txBox="1"/>
          <p:nvPr/>
        </p:nvSpPr>
        <p:spPr>
          <a:xfrm>
            <a:off x="66676" y="134331"/>
            <a:ext cx="12125324" cy="369332"/>
          </a:xfrm>
          <a:prstGeom prst="rect">
            <a:avLst/>
          </a:prstGeom>
          <a:noFill/>
        </p:spPr>
        <p:txBody>
          <a:bodyPr wrap="square">
            <a:spAutoFit/>
          </a:bodyPr>
          <a:lstStyle/>
          <a:p>
            <a:pPr algn="ctr"/>
            <a:r>
              <a:rPr lang="en-GB" b="1" i="0" dirty="0">
                <a:solidFill>
                  <a:srgbClr val="444444"/>
                </a:solidFill>
                <a:effectLst/>
                <a:latin typeface="Brush Script MT" panose="03060802040406070304" pitchFamily="66" charset="0"/>
              </a:rPr>
              <a:t>At </a:t>
            </a:r>
            <a:r>
              <a:rPr lang="en-GB" b="1" i="0" dirty="0" err="1">
                <a:solidFill>
                  <a:srgbClr val="444444"/>
                </a:solidFill>
                <a:effectLst/>
                <a:latin typeface="Brush Script MT" panose="03060802040406070304" pitchFamily="66" charset="0"/>
              </a:rPr>
              <a:t>Lobley</a:t>
            </a:r>
            <a:r>
              <a:rPr lang="en-GB" b="1" i="0" dirty="0">
                <a:solidFill>
                  <a:srgbClr val="444444"/>
                </a:solidFill>
                <a:effectLst/>
                <a:latin typeface="Brush Script MT" panose="03060802040406070304" pitchFamily="66" charset="0"/>
              </a:rPr>
              <a:t> Hill Primary, we aim to ‘be the best we can be’ through being curious, adventurous and respectful in order to achieve personal excellence.</a:t>
            </a:r>
            <a:endParaRPr lang="en-GB" dirty="0">
              <a:latin typeface="Brush Script MT" panose="03060802040406070304" pitchFamily="66" charset="0"/>
            </a:endParaRPr>
          </a:p>
        </p:txBody>
      </p:sp>
      <p:sp>
        <p:nvSpPr>
          <p:cNvPr id="19" name="TextBox 18">
            <a:extLst>
              <a:ext uri="{FF2B5EF4-FFF2-40B4-BE49-F238E27FC236}">
                <a16:creationId xmlns:a16="http://schemas.microsoft.com/office/drawing/2014/main" id="{BF6BD2FA-8490-489E-9D30-F3BD21C7AC72}"/>
              </a:ext>
            </a:extLst>
          </p:cNvPr>
          <p:cNvSpPr txBox="1"/>
          <p:nvPr/>
        </p:nvSpPr>
        <p:spPr>
          <a:xfrm>
            <a:off x="4833674" y="4196794"/>
            <a:ext cx="2524652" cy="2585323"/>
          </a:xfrm>
          <a:prstGeom prst="rect">
            <a:avLst/>
          </a:prstGeom>
          <a:noFill/>
        </p:spPr>
        <p:txBody>
          <a:bodyPr wrap="square">
            <a:spAutoFit/>
          </a:bodyPr>
          <a:lstStyle/>
          <a:p>
            <a:pPr algn="ctr"/>
            <a:r>
              <a:rPr lang="en-GB" b="0" i="0" dirty="0">
                <a:solidFill>
                  <a:srgbClr val="444444"/>
                </a:solidFill>
                <a:effectLst/>
                <a:latin typeface="Open Sans" panose="020B0606030504020204" pitchFamily="34" charset="0"/>
              </a:rPr>
              <a:t>At </a:t>
            </a:r>
            <a:r>
              <a:rPr lang="en-GB" b="0" i="0" dirty="0" err="1">
                <a:solidFill>
                  <a:srgbClr val="444444"/>
                </a:solidFill>
                <a:effectLst/>
                <a:latin typeface="Open Sans" panose="020B0606030504020204" pitchFamily="34" charset="0"/>
              </a:rPr>
              <a:t>Lobley</a:t>
            </a:r>
            <a:r>
              <a:rPr lang="en-GB" b="0" i="0" dirty="0">
                <a:solidFill>
                  <a:srgbClr val="444444"/>
                </a:solidFill>
                <a:effectLst/>
                <a:latin typeface="Open Sans" panose="020B0606030504020204" pitchFamily="34" charset="0"/>
              </a:rPr>
              <a:t> Hill Primary School, ‘We </a:t>
            </a:r>
            <a:r>
              <a:rPr lang="en-GB" b="1" i="0" dirty="0">
                <a:solidFill>
                  <a:srgbClr val="444444"/>
                </a:solidFill>
                <a:effectLst/>
                <a:latin typeface="Open Sans" panose="020B0606030504020204" pitchFamily="34" charset="0"/>
              </a:rPr>
              <a:t>CARE</a:t>
            </a:r>
            <a:r>
              <a:rPr lang="en-GB" b="0" i="0" dirty="0">
                <a:solidFill>
                  <a:srgbClr val="444444"/>
                </a:solidFill>
                <a:effectLst/>
                <a:latin typeface="Open Sans" panose="020B0606030504020204" pitchFamily="34" charset="0"/>
              </a:rPr>
              <a:t>’.  We strive to support our school community to:</a:t>
            </a:r>
          </a:p>
          <a:p>
            <a:pPr algn="ctr"/>
            <a:r>
              <a:rPr lang="en-GB" b="1" dirty="0">
                <a:solidFill>
                  <a:srgbClr val="21446D"/>
                </a:solidFill>
                <a:effectLst/>
                <a:latin typeface="Open Sans" panose="020B0606030504020204" pitchFamily="34" charset="0"/>
              </a:rPr>
              <a:t>Co-operate</a:t>
            </a:r>
          </a:p>
          <a:p>
            <a:pPr algn="ctr"/>
            <a:r>
              <a:rPr lang="en-GB" b="1" dirty="0">
                <a:solidFill>
                  <a:srgbClr val="21446D"/>
                </a:solidFill>
                <a:effectLst/>
                <a:latin typeface="Open Sans" panose="020B0606030504020204" pitchFamily="34" charset="0"/>
              </a:rPr>
              <a:t>Achieve</a:t>
            </a:r>
          </a:p>
          <a:p>
            <a:pPr algn="ctr"/>
            <a:r>
              <a:rPr lang="en-GB" b="1" dirty="0">
                <a:solidFill>
                  <a:srgbClr val="21446D"/>
                </a:solidFill>
                <a:effectLst/>
                <a:latin typeface="Open Sans" panose="020B0606030504020204" pitchFamily="34" charset="0"/>
              </a:rPr>
              <a:t>Respect</a:t>
            </a:r>
          </a:p>
          <a:p>
            <a:pPr algn="ctr"/>
            <a:r>
              <a:rPr lang="en-GB" b="1" dirty="0">
                <a:solidFill>
                  <a:srgbClr val="21446D"/>
                </a:solidFill>
                <a:effectLst/>
                <a:latin typeface="Open Sans" panose="020B0606030504020204" pitchFamily="34" charset="0"/>
              </a:rPr>
              <a:t>Enjoy</a:t>
            </a:r>
          </a:p>
        </p:txBody>
      </p:sp>
      <p:sp>
        <p:nvSpPr>
          <p:cNvPr id="21" name="Rectangle: Rounded Corners 20">
            <a:extLst>
              <a:ext uri="{FF2B5EF4-FFF2-40B4-BE49-F238E27FC236}">
                <a16:creationId xmlns:a16="http://schemas.microsoft.com/office/drawing/2014/main" id="{30B583F0-6AF3-42D9-BCBD-015DC01724E3}"/>
              </a:ext>
            </a:extLst>
          </p:cNvPr>
          <p:cNvSpPr/>
          <p:nvPr/>
        </p:nvSpPr>
        <p:spPr>
          <a:xfrm>
            <a:off x="5117425" y="3454347"/>
            <a:ext cx="2023825" cy="629832"/>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77500" lnSpcReduction="20000"/>
          </a:bodyPr>
          <a:lstStyle/>
          <a:p>
            <a:pPr algn="ctr"/>
            <a:r>
              <a:rPr lang="en-GB" sz="2400" dirty="0"/>
              <a:t>Maple, Fir, Cedar and Pine</a:t>
            </a:r>
          </a:p>
        </p:txBody>
      </p:sp>
      <p:sp>
        <p:nvSpPr>
          <p:cNvPr id="13" name="TextBox 12">
            <a:extLst>
              <a:ext uri="{FF2B5EF4-FFF2-40B4-BE49-F238E27FC236}">
                <a16:creationId xmlns:a16="http://schemas.microsoft.com/office/drawing/2014/main" id="{209F5D31-F1A3-4E06-8E08-D8F7C6531C4A}"/>
              </a:ext>
            </a:extLst>
          </p:cNvPr>
          <p:cNvSpPr txBox="1"/>
          <p:nvPr/>
        </p:nvSpPr>
        <p:spPr>
          <a:xfrm>
            <a:off x="4867011" y="767315"/>
            <a:ext cx="2524652" cy="523220"/>
          </a:xfrm>
          <a:prstGeom prst="rect">
            <a:avLst/>
          </a:prstGeom>
          <a:noFill/>
        </p:spPr>
        <p:txBody>
          <a:bodyPr wrap="square">
            <a:spAutoFit/>
          </a:bodyPr>
          <a:lstStyle/>
          <a:p>
            <a:pPr algn="ctr"/>
            <a:r>
              <a:rPr lang="en-GB" sz="2800" b="0" i="0" dirty="0">
                <a:solidFill>
                  <a:srgbClr val="7030A0"/>
                </a:solidFill>
                <a:effectLst/>
                <a:latin typeface="Open Sans" panose="020B0606030504020204" pitchFamily="34" charset="0"/>
              </a:rPr>
              <a:t>Summer 1</a:t>
            </a:r>
            <a:endParaRPr lang="en-GB" sz="2800" b="1" dirty="0">
              <a:solidFill>
                <a:srgbClr val="7030A0"/>
              </a:solidFill>
              <a:effectLst/>
              <a:latin typeface="Open Sans" panose="020B0606030504020204" pitchFamily="34" charset="0"/>
            </a:endParaRPr>
          </a:p>
        </p:txBody>
      </p:sp>
    </p:spTree>
    <p:extLst>
      <p:ext uri="{BB962C8B-B14F-4D97-AF65-F5344CB8AC3E}">
        <p14:creationId xmlns:p14="http://schemas.microsoft.com/office/powerpoint/2010/main" val="29033865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38882" y="323850"/>
            <a:ext cx="876971" cy="876971"/>
          </a:xfrm>
          <a:prstGeom prst="rect">
            <a:avLst/>
          </a:prstGeom>
          <a:noFill/>
          <a:ln>
            <a:solidFill>
              <a:srgbClr val="7030A0"/>
            </a:solidFill>
          </a:ln>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1018056" y="246530"/>
            <a:ext cx="3801035" cy="3182470"/>
          </a:xfrm>
          <a:prstGeom prst="round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PE</a:t>
            </a: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1092154" y="3541199"/>
            <a:ext cx="3801035" cy="3182470"/>
          </a:xfrm>
          <a:prstGeom prst="round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Art</a:t>
            </a:r>
          </a:p>
          <a:p>
            <a:pPr algn="ctr"/>
            <a:endParaRPr lang="en-GB" b="1" dirty="0">
              <a:solidFill>
                <a:schemeClr val="tx1"/>
              </a:solidFill>
              <a:latin typeface="Bradley Hand ITC" panose="03070402050302030203" pitchFamily="66" charset="0"/>
            </a:endParaRP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7214746" y="3541199"/>
            <a:ext cx="3801035" cy="3182470"/>
          </a:xfrm>
          <a:prstGeom prst="round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History</a:t>
            </a: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701404">
            <a:off x="-170991" y="511338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323850"/>
            <a:ext cx="676275" cy="6143625"/>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Rounded Corners 13">
            <a:extLst>
              <a:ext uri="{FF2B5EF4-FFF2-40B4-BE49-F238E27FC236}">
                <a16:creationId xmlns:a16="http://schemas.microsoft.com/office/drawing/2014/main" id="{3A3A9C41-600A-4DCF-A64A-3D060A1EEAFC}"/>
              </a:ext>
            </a:extLst>
          </p:cNvPr>
          <p:cNvSpPr/>
          <p:nvPr/>
        </p:nvSpPr>
        <p:spPr>
          <a:xfrm>
            <a:off x="7206607" y="323850"/>
            <a:ext cx="3801035" cy="3016868"/>
          </a:xfrm>
          <a:prstGeom prst="round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PSHE</a:t>
            </a:r>
          </a:p>
        </p:txBody>
      </p:sp>
      <p:sp>
        <p:nvSpPr>
          <p:cNvPr id="15" name="Rectangle: Rounded Corners 14">
            <a:extLst>
              <a:ext uri="{FF2B5EF4-FFF2-40B4-BE49-F238E27FC236}">
                <a16:creationId xmlns:a16="http://schemas.microsoft.com/office/drawing/2014/main" id="{E020806A-47C9-4236-9961-E2C85E9E5562}"/>
              </a:ext>
            </a:extLst>
          </p:cNvPr>
          <p:cNvSpPr/>
          <p:nvPr/>
        </p:nvSpPr>
        <p:spPr>
          <a:xfrm>
            <a:off x="5032308" y="2951919"/>
            <a:ext cx="2043319" cy="3771750"/>
          </a:xfrm>
          <a:prstGeom prst="round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Ways to stay safe online…</a:t>
            </a:r>
          </a:p>
          <a:p>
            <a:pPr algn="ctr"/>
            <a:endParaRPr lang="en-GB" b="1" dirty="0">
              <a:solidFill>
                <a:schemeClr val="tx1"/>
              </a:solidFill>
              <a:latin typeface="Bradley Hand ITC" panose="03070402050302030203" pitchFamily="66" charset="0"/>
            </a:endParaRPr>
          </a:p>
        </p:txBody>
      </p:sp>
      <p:sp>
        <p:nvSpPr>
          <p:cNvPr id="16" name="Rectangle: Rounded Corners 15">
            <a:extLst>
              <a:ext uri="{FF2B5EF4-FFF2-40B4-BE49-F238E27FC236}">
                <a16:creationId xmlns:a16="http://schemas.microsoft.com/office/drawing/2014/main" id="{40E638AB-1671-4E66-9149-E4CB13793768}"/>
              </a:ext>
            </a:extLst>
          </p:cNvPr>
          <p:cNvSpPr/>
          <p:nvPr/>
        </p:nvSpPr>
        <p:spPr>
          <a:xfrm>
            <a:off x="4985394" y="323850"/>
            <a:ext cx="2043319" cy="2480310"/>
          </a:xfrm>
          <a:prstGeom prst="round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Autumn Term Visits and visitors:</a:t>
            </a:r>
          </a:p>
        </p:txBody>
      </p:sp>
    </p:spTree>
    <p:extLst>
      <p:ext uri="{BB962C8B-B14F-4D97-AF65-F5344CB8AC3E}">
        <p14:creationId xmlns:p14="http://schemas.microsoft.com/office/powerpoint/2010/main" val="11703181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3728" y="1249262"/>
            <a:ext cx="2520001" cy="2520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705953" y="697768"/>
            <a:ext cx="3801035" cy="2520000"/>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English</a:t>
            </a:r>
          </a:p>
        </p:txBody>
      </p:sp>
      <p:sp>
        <p:nvSpPr>
          <p:cNvPr id="7" name="Rectangle: Rounded Corners 6">
            <a:extLst>
              <a:ext uri="{FF2B5EF4-FFF2-40B4-BE49-F238E27FC236}">
                <a16:creationId xmlns:a16="http://schemas.microsoft.com/office/drawing/2014/main" id="{2A517441-14E6-4A2A-9A55-CB6FE320F851}"/>
              </a:ext>
            </a:extLst>
          </p:cNvPr>
          <p:cNvSpPr/>
          <p:nvPr/>
        </p:nvSpPr>
        <p:spPr>
          <a:xfrm>
            <a:off x="7898501" y="697768"/>
            <a:ext cx="3801035" cy="2520000"/>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Maths</a:t>
            </a: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981519" y="3429000"/>
            <a:ext cx="3433614" cy="3249705"/>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Science</a:t>
            </a: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8123873" y="3429000"/>
            <a:ext cx="3449085" cy="3234427"/>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Wider Personal Development</a:t>
            </a:r>
          </a:p>
          <a:p>
            <a:pPr algn="ctr"/>
            <a:r>
              <a:rPr lang="en-GB" b="1" dirty="0">
                <a:solidFill>
                  <a:schemeClr val="tx1"/>
                </a:solidFill>
                <a:latin typeface="Bradley Hand ITC" panose="03070402050302030203" pitchFamily="66" charset="0"/>
              </a:rPr>
              <a:t>British Values</a:t>
            </a: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341897">
            <a:off x="-319088" y="492034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697768"/>
            <a:ext cx="676275" cy="5769707"/>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DAFDD213-8C85-46D6-BD8E-2FD2882F5426}"/>
              </a:ext>
            </a:extLst>
          </p:cNvPr>
          <p:cNvSpPr txBox="1"/>
          <p:nvPr/>
        </p:nvSpPr>
        <p:spPr>
          <a:xfrm>
            <a:off x="66676" y="134331"/>
            <a:ext cx="12125324" cy="369332"/>
          </a:xfrm>
          <a:prstGeom prst="rect">
            <a:avLst/>
          </a:prstGeom>
          <a:noFill/>
        </p:spPr>
        <p:txBody>
          <a:bodyPr wrap="square">
            <a:spAutoFit/>
          </a:bodyPr>
          <a:lstStyle/>
          <a:p>
            <a:pPr algn="ctr"/>
            <a:r>
              <a:rPr lang="en-GB" b="1" i="0" dirty="0">
                <a:solidFill>
                  <a:srgbClr val="444444"/>
                </a:solidFill>
                <a:effectLst/>
                <a:latin typeface="Brush Script MT" panose="03060802040406070304" pitchFamily="66" charset="0"/>
              </a:rPr>
              <a:t>At </a:t>
            </a:r>
            <a:r>
              <a:rPr lang="en-GB" b="1" i="0" dirty="0" err="1">
                <a:solidFill>
                  <a:srgbClr val="444444"/>
                </a:solidFill>
                <a:effectLst/>
                <a:latin typeface="Brush Script MT" panose="03060802040406070304" pitchFamily="66" charset="0"/>
              </a:rPr>
              <a:t>Lobley</a:t>
            </a:r>
            <a:r>
              <a:rPr lang="en-GB" b="1" i="0" dirty="0">
                <a:solidFill>
                  <a:srgbClr val="444444"/>
                </a:solidFill>
                <a:effectLst/>
                <a:latin typeface="Brush Script MT" panose="03060802040406070304" pitchFamily="66" charset="0"/>
              </a:rPr>
              <a:t> Hill Primary, we aim to ‘be the best we can be’ through being curious, adventurous and respectful in order to achieve personal excellence.</a:t>
            </a:r>
            <a:endParaRPr lang="en-GB" dirty="0">
              <a:latin typeface="Brush Script MT" panose="03060802040406070304" pitchFamily="66" charset="0"/>
            </a:endParaRPr>
          </a:p>
        </p:txBody>
      </p:sp>
      <p:sp>
        <p:nvSpPr>
          <p:cNvPr id="19" name="TextBox 18">
            <a:extLst>
              <a:ext uri="{FF2B5EF4-FFF2-40B4-BE49-F238E27FC236}">
                <a16:creationId xmlns:a16="http://schemas.microsoft.com/office/drawing/2014/main" id="{BF6BD2FA-8490-489E-9D30-F3BD21C7AC72}"/>
              </a:ext>
            </a:extLst>
          </p:cNvPr>
          <p:cNvSpPr txBox="1"/>
          <p:nvPr/>
        </p:nvSpPr>
        <p:spPr>
          <a:xfrm>
            <a:off x="4833674" y="4196794"/>
            <a:ext cx="2524652" cy="2585323"/>
          </a:xfrm>
          <a:prstGeom prst="rect">
            <a:avLst/>
          </a:prstGeom>
          <a:noFill/>
        </p:spPr>
        <p:txBody>
          <a:bodyPr wrap="square">
            <a:spAutoFit/>
          </a:bodyPr>
          <a:lstStyle/>
          <a:p>
            <a:pPr algn="ctr"/>
            <a:r>
              <a:rPr lang="en-GB" b="0" i="0" dirty="0">
                <a:solidFill>
                  <a:srgbClr val="444444"/>
                </a:solidFill>
                <a:effectLst/>
                <a:latin typeface="Open Sans" panose="020B0606030504020204" pitchFamily="34" charset="0"/>
              </a:rPr>
              <a:t>At </a:t>
            </a:r>
            <a:r>
              <a:rPr lang="en-GB" b="0" i="0" dirty="0" err="1">
                <a:solidFill>
                  <a:srgbClr val="444444"/>
                </a:solidFill>
                <a:effectLst/>
                <a:latin typeface="Open Sans" panose="020B0606030504020204" pitchFamily="34" charset="0"/>
              </a:rPr>
              <a:t>Lobley</a:t>
            </a:r>
            <a:r>
              <a:rPr lang="en-GB" b="0" i="0" dirty="0">
                <a:solidFill>
                  <a:srgbClr val="444444"/>
                </a:solidFill>
                <a:effectLst/>
                <a:latin typeface="Open Sans" panose="020B0606030504020204" pitchFamily="34" charset="0"/>
              </a:rPr>
              <a:t> Hill Primary School, ‘We </a:t>
            </a:r>
            <a:r>
              <a:rPr lang="en-GB" b="1" i="0" dirty="0">
                <a:solidFill>
                  <a:srgbClr val="444444"/>
                </a:solidFill>
                <a:effectLst/>
                <a:latin typeface="Open Sans" panose="020B0606030504020204" pitchFamily="34" charset="0"/>
              </a:rPr>
              <a:t>CARE</a:t>
            </a:r>
            <a:r>
              <a:rPr lang="en-GB" b="0" i="0" dirty="0">
                <a:solidFill>
                  <a:srgbClr val="444444"/>
                </a:solidFill>
                <a:effectLst/>
                <a:latin typeface="Open Sans" panose="020B0606030504020204" pitchFamily="34" charset="0"/>
              </a:rPr>
              <a:t>’.  We strive to support our school community to:</a:t>
            </a:r>
          </a:p>
          <a:p>
            <a:pPr algn="ctr"/>
            <a:r>
              <a:rPr lang="en-GB" b="1" dirty="0">
                <a:solidFill>
                  <a:srgbClr val="21446D"/>
                </a:solidFill>
                <a:effectLst/>
                <a:latin typeface="Open Sans" panose="020B0606030504020204" pitchFamily="34" charset="0"/>
              </a:rPr>
              <a:t>Co-operate</a:t>
            </a:r>
          </a:p>
          <a:p>
            <a:pPr algn="ctr"/>
            <a:r>
              <a:rPr lang="en-GB" b="1" dirty="0">
                <a:solidFill>
                  <a:srgbClr val="21446D"/>
                </a:solidFill>
                <a:effectLst/>
                <a:latin typeface="Open Sans" panose="020B0606030504020204" pitchFamily="34" charset="0"/>
              </a:rPr>
              <a:t>Achieve</a:t>
            </a:r>
          </a:p>
          <a:p>
            <a:pPr algn="ctr"/>
            <a:r>
              <a:rPr lang="en-GB" b="1" dirty="0">
                <a:solidFill>
                  <a:srgbClr val="21446D"/>
                </a:solidFill>
                <a:effectLst/>
                <a:latin typeface="Open Sans" panose="020B0606030504020204" pitchFamily="34" charset="0"/>
              </a:rPr>
              <a:t>Respect</a:t>
            </a:r>
          </a:p>
          <a:p>
            <a:pPr algn="ctr"/>
            <a:r>
              <a:rPr lang="en-GB" b="1" dirty="0">
                <a:solidFill>
                  <a:srgbClr val="21446D"/>
                </a:solidFill>
                <a:effectLst/>
                <a:latin typeface="Open Sans" panose="020B0606030504020204" pitchFamily="34" charset="0"/>
              </a:rPr>
              <a:t>Enjoy</a:t>
            </a:r>
          </a:p>
        </p:txBody>
      </p:sp>
      <p:sp>
        <p:nvSpPr>
          <p:cNvPr id="21" name="Rectangle: Rounded Corners 20">
            <a:extLst>
              <a:ext uri="{FF2B5EF4-FFF2-40B4-BE49-F238E27FC236}">
                <a16:creationId xmlns:a16="http://schemas.microsoft.com/office/drawing/2014/main" id="{30B583F0-6AF3-42D9-BCBD-015DC01724E3}"/>
              </a:ext>
            </a:extLst>
          </p:cNvPr>
          <p:cNvSpPr/>
          <p:nvPr/>
        </p:nvSpPr>
        <p:spPr>
          <a:xfrm>
            <a:off x="5117425" y="3454347"/>
            <a:ext cx="2023825" cy="629832"/>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77500" lnSpcReduction="20000"/>
          </a:bodyPr>
          <a:lstStyle/>
          <a:p>
            <a:pPr algn="ctr"/>
            <a:r>
              <a:rPr lang="en-GB" sz="2400"/>
              <a:t>Maple, Fir, Cedar and Pine</a:t>
            </a:r>
            <a:endParaRPr lang="en-GB" sz="2400" dirty="0"/>
          </a:p>
        </p:txBody>
      </p:sp>
      <p:sp>
        <p:nvSpPr>
          <p:cNvPr id="13" name="TextBox 12">
            <a:extLst>
              <a:ext uri="{FF2B5EF4-FFF2-40B4-BE49-F238E27FC236}">
                <a16:creationId xmlns:a16="http://schemas.microsoft.com/office/drawing/2014/main" id="{209F5D31-F1A3-4E06-8E08-D8F7C6531C4A}"/>
              </a:ext>
            </a:extLst>
          </p:cNvPr>
          <p:cNvSpPr txBox="1"/>
          <p:nvPr/>
        </p:nvSpPr>
        <p:spPr>
          <a:xfrm>
            <a:off x="4867011" y="767315"/>
            <a:ext cx="2524652" cy="523220"/>
          </a:xfrm>
          <a:prstGeom prst="rect">
            <a:avLst/>
          </a:prstGeom>
          <a:noFill/>
        </p:spPr>
        <p:txBody>
          <a:bodyPr wrap="square">
            <a:spAutoFit/>
          </a:bodyPr>
          <a:lstStyle/>
          <a:p>
            <a:pPr algn="ctr"/>
            <a:r>
              <a:rPr lang="en-GB" sz="2800" b="0" i="0" dirty="0">
                <a:solidFill>
                  <a:srgbClr val="00B050"/>
                </a:solidFill>
                <a:effectLst/>
                <a:latin typeface="Open Sans" panose="020B0606030504020204" pitchFamily="34" charset="0"/>
              </a:rPr>
              <a:t>Summer 2</a:t>
            </a:r>
            <a:endParaRPr lang="en-GB" sz="2800" b="1" dirty="0">
              <a:solidFill>
                <a:srgbClr val="00B050"/>
              </a:solidFill>
              <a:effectLst/>
              <a:latin typeface="Open Sans" panose="020B0606030504020204" pitchFamily="34" charset="0"/>
            </a:endParaRPr>
          </a:p>
        </p:txBody>
      </p:sp>
    </p:spTree>
    <p:extLst>
      <p:ext uri="{BB962C8B-B14F-4D97-AF65-F5344CB8AC3E}">
        <p14:creationId xmlns:p14="http://schemas.microsoft.com/office/powerpoint/2010/main" val="10451395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38882" y="323850"/>
            <a:ext cx="876971" cy="876971"/>
          </a:xfrm>
          <a:prstGeom prst="rect">
            <a:avLst/>
          </a:prstGeom>
          <a:noFill/>
          <a:ln>
            <a:solidFill>
              <a:srgbClr val="00B050"/>
            </a:solidFill>
          </a:ln>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1018056" y="246530"/>
            <a:ext cx="3801035" cy="3182470"/>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PE</a:t>
            </a: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1092154" y="3541199"/>
            <a:ext cx="3801035" cy="3182470"/>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Art</a:t>
            </a:r>
          </a:p>
          <a:p>
            <a:pPr algn="ctr"/>
            <a:endParaRPr lang="en-GB" b="1" dirty="0">
              <a:solidFill>
                <a:schemeClr val="tx1"/>
              </a:solidFill>
              <a:latin typeface="Bradley Hand ITC" panose="03070402050302030203" pitchFamily="66" charset="0"/>
            </a:endParaRP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7214746" y="3541199"/>
            <a:ext cx="3801035" cy="3182470"/>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History</a:t>
            </a: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701404">
            <a:off x="-170991" y="511338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323850"/>
            <a:ext cx="676275" cy="6143625"/>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Rounded Corners 13">
            <a:extLst>
              <a:ext uri="{FF2B5EF4-FFF2-40B4-BE49-F238E27FC236}">
                <a16:creationId xmlns:a16="http://schemas.microsoft.com/office/drawing/2014/main" id="{3A3A9C41-600A-4DCF-A64A-3D060A1EEAFC}"/>
              </a:ext>
            </a:extLst>
          </p:cNvPr>
          <p:cNvSpPr/>
          <p:nvPr/>
        </p:nvSpPr>
        <p:spPr>
          <a:xfrm>
            <a:off x="7206607" y="323850"/>
            <a:ext cx="3801035" cy="3016868"/>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PSHE</a:t>
            </a:r>
          </a:p>
        </p:txBody>
      </p:sp>
      <p:sp>
        <p:nvSpPr>
          <p:cNvPr id="15" name="Rectangle: Rounded Corners 14">
            <a:extLst>
              <a:ext uri="{FF2B5EF4-FFF2-40B4-BE49-F238E27FC236}">
                <a16:creationId xmlns:a16="http://schemas.microsoft.com/office/drawing/2014/main" id="{E020806A-47C9-4236-9961-E2C85E9E5562}"/>
              </a:ext>
            </a:extLst>
          </p:cNvPr>
          <p:cNvSpPr/>
          <p:nvPr/>
        </p:nvSpPr>
        <p:spPr>
          <a:xfrm>
            <a:off x="5032308" y="2951919"/>
            <a:ext cx="2043319" cy="3771750"/>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Ways to stay safe online…</a:t>
            </a:r>
          </a:p>
          <a:p>
            <a:pPr algn="ctr"/>
            <a:endParaRPr lang="en-GB" b="1" dirty="0">
              <a:solidFill>
                <a:schemeClr val="tx1"/>
              </a:solidFill>
              <a:latin typeface="Bradley Hand ITC" panose="03070402050302030203" pitchFamily="66" charset="0"/>
            </a:endParaRPr>
          </a:p>
        </p:txBody>
      </p:sp>
      <p:sp>
        <p:nvSpPr>
          <p:cNvPr id="16" name="Rectangle: Rounded Corners 15">
            <a:extLst>
              <a:ext uri="{FF2B5EF4-FFF2-40B4-BE49-F238E27FC236}">
                <a16:creationId xmlns:a16="http://schemas.microsoft.com/office/drawing/2014/main" id="{40E638AB-1671-4E66-9149-E4CB13793768}"/>
              </a:ext>
            </a:extLst>
          </p:cNvPr>
          <p:cNvSpPr/>
          <p:nvPr/>
        </p:nvSpPr>
        <p:spPr>
          <a:xfrm>
            <a:off x="4985394" y="323850"/>
            <a:ext cx="2043319" cy="2480310"/>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Autumn Term Visits and visitors:</a:t>
            </a:r>
          </a:p>
        </p:txBody>
      </p:sp>
    </p:spTree>
    <p:extLst>
      <p:ext uri="{BB962C8B-B14F-4D97-AF65-F5344CB8AC3E}">
        <p14:creationId xmlns:p14="http://schemas.microsoft.com/office/powerpoint/2010/main" val="20334138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d3c4c6b-53b1-4a3b-89d7-32650844f0d4" xsi:nil="true"/>
    <lcf76f155ced4ddcb4097134ff3c332f xmlns="8079c75e-7291-442f-bd83-8080dce3de5b">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B5ABEDC7130E24FAC64866EAC9DD8FD" ma:contentTypeVersion="13" ma:contentTypeDescription="Create a new document." ma:contentTypeScope="" ma:versionID="09f2864773fac93d2998688bee570f67">
  <xsd:schema xmlns:xsd="http://www.w3.org/2001/XMLSchema" xmlns:xs="http://www.w3.org/2001/XMLSchema" xmlns:p="http://schemas.microsoft.com/office/2006/metadata/properties" xmlns:ns2="8079c75e-7291-442f-bd83-8080dce3de5b" xmlns:ns3="3d3c4c6b-53b1-4a3b-89d7-32650844f0d4" targetNamespace="http://schemas.microsoft.com/office/2006/metadata/properties" ma:root="true" ma:fieldsID="9458d5d7ebad11b53f3c66ff2f134fd8" ns2:_="" ns3:_="">
    <xsd:import namespace="8079c75e-7291-442f-bd83-8080dce3de5b"/>
    <xsd:import namespace="3d3c4c6b-53b1-4a3b-89d7-32650844f0d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079c75e-7291-442f-bd83-8080dce3de5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5dd2b40-4876-466b-9e66-ce1cfae4883a"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d3c4c6b-53b1-4a3b-89d7-32650844f0d4"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918150f0-f370-4923-a2e3-af6940bc7bb0}" ma:internalName="TaxCatchAll" ma:showField="CatchAllData" ma:web="3d3c4c6b-53b1-4a3b-89d7-32650844f0d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DDD7CF0-C1BA-4314-BD06-DEF855646DF4}">
  <ds:schemaRefs>
    <ds:schemaRef ds:uri="http://schemas.microsoft.com/office/2006/metadata/properties"/>
    <ds:schemaRef ds:uri="http://schemas.microsoft.com/office/infopath/2007/PartnerControls"/>
    <ds:schemaRef ds:uri="3d3c4c6b-53b1-4a3b-89d7-32650844f0d4"/>
    <ds:schemaRef ds:uri="8079c75e-7291-442f-bd83-8080dce3de5b"/>
  </ds:schemaRefs>
</ds:datastoreItem>
</file>

<file path=customXml/itemProps2.xml><?xml version="1.0" encoding="utf-8"?>
<ds:datastoreItem xmlns:ds="http://schemas.openxmlformats.org/officeDocument/2006/customXml" ds:itemID="{DA5D0DE1-8140-451F-9C85-E0012D03BF7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079c75e-7291-442f-bd83-8080dce3de5b"/>
    <ds:schemaRef ds:uri="3d3c4c6b-53b1-4a3b-89d7-32650844f0d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D69ED3B-BEE8-4ABF-B095-3696B0377AF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250</TotalTime>
  <Words>5031</Words>
  <Application>Microsoft Office PowerPoint</Application>
  <PresentationFormat>Widescreen</PresentationFormat>
  <Paragraphs>297</Paragraphs>
  <Slides>16</Slides>
  <Notes>16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Aptos</vt:lpstr>
      <vt:lpstr>Arial</vt:lpstr>
      <vt:lpstr>Bradley Hand ITC</vt:lpstr>
      <vt:lpstr>Brush Script MT</vt:lpstr>
      <vt:lpstr>Calibri</vt:lpstr>
      <vt:lpstr>Calibri Light</vt:lpstr>
      <vt:lpstr>Open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L Stephenson</dc:creator>
  <cp:lastModifiedBy>Miss N Collins</cp:lastModifiedBy>
  <cp:revision>17</cp:revision>
  <dcterms:created xsi:type="dcterms:W3CDTF">2026-08-26T18:11:44Z</dcterms:created>
  <dcterms:modified xsi:type="dcterms:W3CDTF">2026-10-07T16:04:01Z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0x0101008B5ABEDC7130E24FAC64866EAC9DD8FD</vt:lpwstr>
  </property>
  <property fmtid="{D5CDD505-2E9C-101B-9397-08002B2CF9AE}" pid="3" name="MediaServiceImageTags">
    <vt:lpwstr/>
  </property>
</Properties>
</file>