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
  </p:notesMasterIdLst>
  <p:sldIdLst>
    <p:sldId id="258" r:id="rId5"/>
    <p:sldId id="259"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5191" autoAdjust="0"/>
  </p:normalViewPr>
  <p:slideViewPr>
    <p:cSldViewPr snapToGrid="0">
      <p:cViewPr varScale="1">
        <p:scale>
          <a:sx n="63" d="100"/>
          <a:sy n="63" d="100"/>
        </p:scale>
        <p:origin x="1454"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 R Glendenning" userId="14389d40-6598-4cf6-a5df-c8cdbf028c4b" providerId="ADAL" clId="{38B7F3B4-B86D-4F3E-BA36-1A7D9A264C8E}"/>
    <pc:docChg chg="undo custSel delSld modSld">
      <pc:chgData name="Miss R Glendenning" userId="14389d40-6598-4cf6-a5df-c8cdbf028c4b" providerId="ADAL" clId="{38B7F3B4-B86D-4F3E-BA36-1A7D9A264C8E}" dt="2026-10-08T07:30:27.666" v="4562" actId="20577"/>
      <pc:docMkLst>
        <pc:docMk/>
      </pc:docMkLst>
      <pc:sldChg chg="modSp del mod">
        <pc:chgData name="Miss R Glendenning" userId="14389d40-6598-4cf6-a5df-c8cdbf028c4b" providerId="ADAL" clId="{38B7F3B4-B86D-4F3E-BA36-1A7D9A264C8E}" dt="2026-10-07T15:07:54.334" v="1918" actId="47"/>
        <pc:sldMkLst>
          <pc:docMk/>
          <pc:sldMk cId="926512410" sldId="256"/>
        </pc:sldMkLst>
        <pc:spChg chg="mod">
          <ac:chgData name="Miss R Glendenning" userId="14389d40-6598-4cf6-a5df-c8cdbf028c4b" providerId="ADAL" clId="{38B7F3B4-B86D-4F3E-BA36-1A7D9A264C8E}" dt="2026-10-07T14:51:27.682" v="474" actId="27636"/>
          <ac:spMkLst>
            <pc:docMk/>
            <pc:sldMk cId="926512410" sldId="256"/>
            <ac:spMk id="8" creationId="{A7006B50-3120-4E83-B6F5-2AFCA90E55FD}"/>
          </ac:spMkLst>
        </pc:spChg>
      </pc:sldChg>
      <pc:sldChg chg="del">
        <pc:chgData name="Miss R Glendenning" userId="14389d40-6598-4cf6-a5df-c8cdbf028c4b" providerId="ADAL" clId="{38B7F3B4-B86D-4F3E-BA36-1A7D9A264C8E}" dt="2026-10-07T15:07:55.015" v="1919" actId="47"/>
        <pc:sldMkLst>
          <pc:docMk/>
          <pc:sldMk cId="1154308592" sldId="257"/>
        </pc:sldMkLst>
      </pc:sldChg>
      <pc:sldChg chg="modSp mod">
        <pc:chgData name="Miss R Glendenning" userId="14389d40-6598-4cf6-a5df-c8cdbf028c4b" providerId="ADAL" clId="{38B7F3B4-B86D-4F3E-BA36-1A7D9A264C8E}" dt="2026-10-07T15:44:28.165" v="4559" actId="27636"/>
        <pc:sldMkLst>
          <pc:docMk/>
          <pc:sldMk cId="3833216771" sldId="258"/>
        </pc:sldMkLst>
        <pc:spChg chg="mod">
          <ac:chgData name="Miss R Glendenning" userId="14389d40-6598-4cf6-a5df-c8cdbf028c4b" providerId="ADAL" clId="{38B7F3B4-B86D-4F3E-BA36-1A7D9A264C8E}" dt="2026-10-07T15:33:03.255" v="3989" actId="255"/>
          <ac:spMkLst>
            <pc:docMk/>
            <pc:sldMk cId="3833216771" sldId="258"/>
            <ac:spMk id="4" creationId="{21DF3AA0-BF2D-4E60-803D-6C40159BDF8D}"/>
          </ac:spMkLst>
        </pc:spChg>
        <pc:spChg chg="mod">
          <ac:chgData name="Miss R Glendenning" userId="14389d40-6598-4cf6-a5df-c8cdbf028c4b" providerId="ADAL" clId="{38B7F3B4-B86D-4F3E-BA36-1A7D9A264C8E}" dt="2026-10-07T15:36:55.514" v="4189" actId="20577"/>
          <ac:spMkLst>
            <pc:docMk/>
            <pc:sldMk cId="3833216771" sldId="258"/>
            <ac:spMk id="7" creationId="{2A517441-14E6-4A2A-9A55-CB6FE320F851}"/>
          </ac:spMkLst>
        </pc:spChg>
        <pc:spChg chg="mod">
          <ac:chgData name="Miss R Glendenning" userId="14389d40-6598-4cf6-a5df-c8cdbf028c4b" providerId="ADAL" clId="{38B7F3B4-B86D-4F3E-BA36-1A7D9A264C8E}" dt="2026-10-07T14:55:27.904" v="826" actId="255"/>
          <ac:spMkLst>
            <pc:docMk/>
            <pc:sldMk cId="3833216771" sldId="258"/>
            <ac:spMk id="8" creationId="{A7006B50-3120-4E83-B6F5-2AFCA90E55FD}"/>
          </ac:spMkLst>
        </pc:spChg>
        <pc:spChg chg="mod">
          <ac:chgData name="Miss R Glendenning" userId="14389d40-6598-4cf6-a5df-c8cdbf028c4b" providerId="ADAL" clId="{38B7F3B4-B86D-4F3E-BA36-1A7D9A264C8E}" dt="2026-10-07T15:44:28.165" v="4559" actId="27636"/>
          <ac:spMkLst>
            <pc:docMk/>
            <pc:sldMk cId="3833216771" sldId="258"/>
            <ac:spMk id="9" creationId="{221B8A28-CD0F-4FC9-AE60-01C1958E4B3B}"/>
          </ac:spMkLst>
        </pc:spChg>
      </pc:sldChg>
      <pc:sldChg chg="modSp mod">
        <pc:chgData name="Miss R Glendenning" userId="14389d40-6598-4cf6-a5df-c8cdbf028c4b" providerId="ADAL" clId="{38B7F3B4-B86D-4F3E-BA36-1A7D9A264C8E}" dt="2026-10-08T07:30:27.666" v="4562" actId="20577"/>
        <pc:sldMkLst>
          <pc:docMk/>
          <pc:sldMk cId="721021169" sldId="259"/>
        </pc:sldMkLst>
        <pc:spChg chg="mod">
          <ac:chgData name="Miss R Glendenning" userId="14389d40-6598-4cf6-a5df-c8cdbf028c4b" providerId="ADAL" clId="{38B7F3B4-B86D-4F3E-BA36-1A7D9A264C8E}" dt="2026-10-07T15:15:07.871" v="2622" actId="20577"/>
          <ac:spMkLst>
            <pc:docMk/>
            <pc:sldMk cId="721021169" sldId="259"/>
            <ac:spMk id="4" creationId="{21DF3AA0-BF2D-4E60-803D-6C40159BDF8D}"/>
          </ac:spMkLst>
        </pc:spChg>
        <pc:spChg chg="mod">
          <ac:chgData name="Miss R Glendenning" userId="14389d40-6598-4cf6-a5df-c8cdbf028c4b" providerId="ADAL" clId="{38B7F3B4-B86D-4F3E-BA36-1A7D9A264C8E}" dt="2026-10-08T07:30:27.666" v="4562" actId="20577"/>
          <ac:spMkLst>
            <pc:docMk/>
            <pc:sldMk cId="721021169" sldId="259"/>
            <ac:spMk id="8" creationId="{A7006B50-3120-4E83-B6F5-2AFCA90E55FD}"/>
          </ac:spMkLst>
        </pc:spChg>
        <pc:spChg chg="mod">
          <ac:chgData name="Miss R Glendenning" userId="14389d40-6598-4cf6-a5df-c8cdbf028c4b" providerId="ADAL" clId="{38B7F3B4-B86D-4F3E-BA36-1A7D9A264C8E}" dt="2026-10-07T15:14:49.644" v="2618" actId="120"/>
          <ac:spMkLst>
            <pc:docMk/>
            <pc:sldMk cId="721021169" sldId="259"/>
            <ac:spMk id="9" creationId="{221B8A28-CD0F-4FC9-AE60-01C1958E4B3B}"/>
          </ac:spMkLst>
        </pc:spChg>
        <pc:spChg chg="mod">
          <ac:chgData name="Miss R Glendenning" userId="14389d40-6598-4cf6-a5df-c8cdbf028c4b" providerId="ADAL" clId="{38B7F3B4-B86D-4F3E-BA36-1A7D9A264C8E}" dt="2026-10-07T15:23:35.529" v="3321" actId="27636"/>
          <ac:spMkLst>
            <pc:docMk/>
            <pc:sldMk cId="721021169" sldId="259"/>
            <ac:spMk id="14" creationId="{3A3A9C41-600A-4DCF-A64A-3D060A1EEAFC}"/>
          </ac:spMkLst>
        </pc:spChg>
        <pc:spChg chg="mod">
          <ac:chgData name="Miss R Glendenning" userId="14389d40-6598-4cf6-a5df-c8cdbf028c4b" providerId="ADAL" clId="{38B7F3B4-B86D-4F3E-BA36-1A7D9A264C8E}" dt="2026-10-07T15:19:20.184" v="2825" actId="20577"/>
          <ac:spMkLst>
            <pc:docMk/>
            <pc:sldMk cId="721021169" sldId="259"/>
            <ac:spMk id="15" creationId="{E020806A-47C9-4236-9961-E2C85E9E5562}"/>
          </ac:spMkLst>
        </pc:spChg>
        <pc:spChg chg="mod">
          <ac:chgData name="Miss R Glendenning" userId="14389d40-6598-4cf6-a5df-c8cdbf028c4b" providerId="ADAL" clId="{38B7F3B4-B86D-4F3E-BA36-1A7D9A264C8E}" dt="2026-10-07T15:38:15.445" v="4307" actId="113"/>
          <ac:spMkLst>
            <pc:docMk/>
            <pc:sldMk cId="721021169" sldId="259"/>
            <ac:spMk id="16" creationId="{40E638AB-1671-4E66-9149-E4CB13793768}"/>
          </ac:spMkLst>
        </pc:spChg>
      </pc:sldChg>
      <pc:sldChg chg="del">
        <pc:chgData name="Miss R Glendenning" userId="14389d40-6598-4cf6-a5df-c8cdbf028c4b" providerId="ADAL" clId="{38B7F3B4-B86D-4F3E-BA36-1A7D9A264C8E}" dt="2026-10-07T15:07:56.967" v="1920" actId="47"/>
        <pc:sldMkLst>
          <pc:docMk/>
          <pc:sldMk cId="2867566635" sldId="260"/>
        </pc:sldMkLst>
      </pc:sldChg>
      <pc:sldChg chg="del">
        <pc:chgData name="Miss R Glendenning" userId="14389d40-6598-4cf6-a5df-c8cdbf028c4b" providerId="ADAL" clId="{38B7F3B4-B86D-4F3E-BA36-1A7D9A264C8E}" dt="2026-10-07T15:07:57.513" v="1921" actId="47"/>
        <pc:sldMkLst>
          <pc:docMk/>
          <pc:sldMk cId="2658392982" sldId="261"/>
        </pc:sldMkLst>
      </pc:sldChg>
      <pc:sldChg chg="del">
        <pc:chgData name="Miss R Glendenning" userId="14389d40-6598-4cf6-a5df-c8cdbf028c4b" providerId="ADAL" clId="{38B7F3B4-B86D-4F3E-BA36-1A7D9A264C8E}" dt="2026-10-07T15:07:58.055" v="1922" actId="47"/>
        <pc:sldMkLst>
          <pc:docMk/>
          <pc:sldMk cId="49477760" sldId="262"/>
        </pc:sldMkLst>
      </pc:sldChg>
      <pc:sldChg chg="del">
        <pc:chgData name="Miss R Glendenning" userId="14389d40-6598-4cf6-a5df-c8cdbf028c4b" providerId="ADAL" clId="{38B7F3B4-B86D-4F3E-BA36-1A7D9A264C8E}" dt="2026-10-07T15:07:58.508" v="1923" actId="47"/>
        <pc:sldMkLst>
          <pc:docMk/>
          <pc:sldMk cId="3558886807" sldId="263"/>
        </pc:sldMkLst>
      </pc:sldChg>
      <pc:sldChg chg="del">
        <pc:chgData name="Miss R Glendenning" userId="14389d40-6598-4cf6-a5df-c8cdbf028c4b" providerId="ADAL" clId="{38B7F3B4-B86D-4F3E-BA36-1A7D9A264C8E}" dt="2026-10-07T15:07:58.879" v="1924" actId="47"/>
        <pc:sldMkLst>
          <pc:docMk/>
          <pc:sldMk cId="2903386539" sldId="264"/>
        </pc:sldMkLst>
      </pc:sldChg>
      <pc:sldChg chg="del">
        <pc:chgData name="Miss R Glendenning" userId="14389d40-6598-4cf6-a5df-c8cdbf028c4b" providerId="ADAL" clId="{38B7F3B4-B86D-4F3E-BA36-1A7D9A264C8E}" dt="2026-10-07T15:07:59.248" v="1925" actId="47"/>
        <pc:sldMkLst>
          <pc:docMk/>
          <pc:sldMk cId="1170318109" sldId="265"/>
        </pc:sldMkLst>
      </pc:sldChg>
      <pc:sldChg chg="del">
        <pc:chgData name="Miss R Glendenning" userId="14389d40-6598-4cf6-a5df-c8cdbf028c4b" providerId="ADAL" clId="{38B7F3B4-B86D-4F3E-BA36-1A7D9A264C8E}" dt="2026-10-07T15:07:59.789" v="1926" actId="47"/>
        <pc:sldMkLst>
          <pc:docMk/>
          <pc:sldMk cId="1045139574" sldId="266"/>
        </pc:sldMkLst>
      </pc:sldChg>
      <pc:sldChg chg="del">
        <pc:chgData name="Miss R Glendenning" userId="14389d40-6598-4cf6-a5df-c8cdbf028c4b" providerId="ADAL" clId="{38B7F3B4-B86D-4F3E-BA36-1A7D9A264C8E}" dt="2026-10-07T15:08:00.494" v="1927" actId="47"/>
        <pc:sldMkLst>
          <pc:docMk/>
          <pc:sldMk cId="2033413873" sldId="26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F76EBC-A555-4D31-9BEA-253423726478}" type="datetimeFigureOut">
              <a:rPr lang="en-GB" smtClean="0"/>
              <a:t>08/10/2026</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F3DA510-9F62-498B-81DE-9E9582BDF946}" type="slidenum">
              <a:rPr lang="en-GB" smtClean="0"/>
              <a:t>‹#›</a:t>
            </a:fld>
            <a:endParaRPr lang="en-GB" dirty="0"/>
          </a:p>
        </p:txBody>
      </p:sp>
    </p:spTree>
    <p:extLst>
      <p:ext uri="{BB962C8B-B14F-4D97-AF65-F5344CB8AC3E}">
        <p14:creationId xmlns:p14="http://schemas.microsoft.com/office/powerpoint/2010/main" val="38909034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F3DA510-9F62-498B-81DE-9E9582BDF946}" type="slidenum">
              <a:rPr lang="en-GB" smtClean="0"/>
              <a:t>1</a:t>
            </a:fld>
            <a:endParaRPr lang="en-GB" dirty="0"/>
          </a:p>
        </p:txBody>
      </p:sp>
    </p:spTree>
    <p:extLst>
      <p:ext uri="{BB962C8B-B14F-4D97-AF65-F5344CB8AC3E}">
        <p14:creationId xmlns:p14="http://schemas.microsoft.com/office/powerpoint/2010/main" val="26625188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 French to be included in future newsletters </a:t>
            </a:r>
          </a:p>
          <a:p>
            <a:r>
              <a:rPr lang="en-GB" dirty="0"/>
              <a:t>Indoor PE and Out door PE to be rotated in each newsletter</a:t>
            </a:r>
          </a:p>
          <a:p>
            <a:r>
              <a:rPr lang="en-GB" dirty="0"/>
              <a:t>PSHE and Computing to be rotated in each newsletter</a:t>
            </a:r>
          </a:p>
          <a:p>
            <a:endParaRPr lang="en-GB" dirty="0"/>
          </a:p>
          <a:p>
            <a:r>
              <a:rPr lang="en-GB" b="1" dirty="0"/>
              <a:t>Ways to remain safe online to be in every newsletter</a:t>
            </a:r>
          </a:p>
          <a:p>
            <a:r>
              <a:rPr lang="en-GB" b="1" dirty="0"/>
              <a:t>Visits section to remain in every newsletter</a:t>
            </a:r>
          </a:p>
        </p:txBody>
      </p:sp>
      <p:sp>
        <p:nvSpPr>
          <p:cNvPr id="4" name="Slide Number Placeholder 3"/>
          <p:cNvSpPr>
            <a:spLocks noGrp="1"/>
          </p:cNvSpPr>
          <p:nvPr>
            <p:ph type="sldNum" sz="quarter" idx="5"/>
          </p:nvPr>
        </p:nvSpPr>
        <p:spPr/>
        <p:txBody>
          <a:bodyPr/>
          <a:lstStyle/>
          <a:p>
            <a:fld id="{0F3DA510-9F62-498B-81DE-9E9582BDF946}" type="slidenum">
              <a:rPr lang="en-GB" smtClean="0"/>
              <a:t>2</a:t>
            </a:fld>
            <a:endParaRPr lang="en-GB" dirty="0"/>
          </a:p>
        </p:txBody>
      </p:sp>
    </p:spTree>
    <p:extLst>
      <p:ext uri="{BB962C8B-B14F-4D97-AF65-F5344CB8AC3E}">
        <p14:creationId xmlns:p14="http://schemas.microsoft.com/office/powerpoint/2010/main" val="39003210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100605-2E5C-41AF-97D5-E21FB13C214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00719B6-E433-4AB3-B6A2-3DA660AD516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C77DC01-4499-4E24-ACAE-8C34DDD7A044}"/>
              </a:ext>
            </a:extLst>
          </p:cNvPr>
          <p:cNvSpPr>
            <a:spLocks noGrp="1"/>
          </p:cNvSpPr>
          <p:nvPr>
            <p:ph type="dt" sz="half" idx="10"/>
          </p:nvPr>
        </p:nvSpPr>
        <p:spPr/>
        <p:txBody>
          <a:bodyPr/>
          <a:lstStyle/>
          <a:p>
            <a:fld id="{646CABE1-5ADB-420F-BD04-A1FA4BDF8AA6}" type="datetimeFigureOut">
              <a:rPr lang="en-GB" smtClean="0"/>
              <a:t>08/10/2026</a:t>
            </a:fld>
            <a:endParaRPr lang="en-GB" dirty="0"/>
          </a:p>
        </p:txBody>
      </p:sp>
      <p:sp>
        <p:nvSpPr>
          <p:cNvPr id="5" name="Footer Placeholder 4">
            <a:extLst>
              <a:ext uri="{FF2B5EF4-FFF2-40B4-BE49-F238E27FC236}">
                <a16:creationId xmlns:a16="http://schemas.microsoft.com/office/drawing/2014/main" id="{1CCCF96E-D2D0-47C5-BEB8-E8CC00AAB5C6}"/>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5C4106E7-B12E-46CA-B539-8CD8F7764370}"/>
              </a:ext>
            </a:extLst>
          </p:cNvPr>
          <p:cNvSpPr>
            <a:spLocks noGrp="1"/>
          </p:cNvSpPr>
          <p:nvPr>
            <p:ph type="sldNum" sz="quarter" idx="12"/>
          </p:nvPr>
        </p:nvSpPr>
        <p:spPr/>
        <p:txBody>
          <a:bodyPr/>
          <a:lstStyle/>
          <a:p>
            <a:fld id="{7679F011-3C80-4CB3-8EAD-A649177139B8}" type="slidenum">
              <a:rPr lang="en-GB" smtClean="0"/>
              <a:t>‹#›</a:t>
            </a:fld>
            <a:endParaRPr lang="en-GB" dirty="0"/>
          </a:p>
        </p:txBody>
      </p:sp>
    </p:spTree>
    <p:extLst>
      <p:ext uri="{BB962C8B-B14F-4D97-AF65-F5344CB8AC3E}">
        <p14:creationId xmlns:p14="http://schemas.microsoft.com/office/powerpoint/2010/main" val="38149115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878B42-BB05-4BA7-ACD0-7079EE2637D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F7396E7-206B-498D-905D-D029A1F3A16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920036-B5D6-400C-8898-B3C287EBDECC}"/>
              </a:ext>
            </a:extLst>
          </p:cNvPr>
          <p:cNvSpPr>
            <a:spLocks noGrp="1"/>
          </p:cNvSpPr>
          <p:nvPr>
            <p:ph type="dt" sz="half" idx="10"/>
          </p:nvPr>
        </p:nvSpPr>
        <p:spPr/>
        <p:txBody>
          <a:bodyPr/>
          <a:lstStyle/>
          <a:p>
            <a:fld id="{646CABE1-5ADB-420F-BD04-A1FA4BDF8AA6}" type="datetimeFigureOut">
              <a:rPr lang="en-GB" smtClean="0"/>
              <a:t>08/10/2026</a:t>
            </a:fld>
            <a:endParaRPr lang="en-GB" dirty="0"/>
          </a:p>
        </p:txBody>
      </p:sp>
      <p:sp>
        <p:nvSpPr>
          <p:cNvPr id="5" name="Footer Placeholder 4">
            <a:extLst>
              <a:ext uri="{FF2B5EF4-FFF2-40B4-BE49-F238E27FC236}">
                <a16:creationId xmlns:a16="http://schemas.microsoft.com/office/drawing/2014/main" id="{38FA1E00-8E7A-4FC1-9203-67D37652BE0D}"/>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DF5C38D8-07E6-4713-959C-6FFF3B6F1D2D}"/>
              </a:ext>
            </a:extLst>
          </p:cNvPr>
          <p:cNvSpPr>
            <a:spLocks noGrp="1"/>
          </p:cNvSpPr>
          <p:nvPr>
            <p:ph type="sldNum" sz="quarter" idx="12"/>
          </p:nvPr>
        </p:nvSpPr>
        <p:spPr/>
        <p:txBody>
          <a:bodyPr/>
          <a:lstStyle/>
          <a:p>
            <a:fld id="{7679F011-3C80-4CB3-8EAD-A649177139B8}" type="slidenum">
              <a:rPr lang="en-GB" smtClean="0"/>
              <a:t>‹#›</a:t>
            </a:fld>
            <a:endParaRPr lang="en-GB" dirty="0"/>
          </a:p>
        </p:txBody>
      </p:sp>
    </p:spTree>
    <p:extLst>
      <p:ext uri="{BB962C8B-B14F-4D97-AF65-F5344CB8AC3E}">
        <p14:creationId xmlns:p14="http://schemas.microsoft.com/office/powerpoint/2010/main" val="16838883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18877-9C20-4E1B-92E3-82CFDB921E8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F4AC53A-445B-41D1-8456-2453DFB519A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FFADC44-DD05-493A-9E63-D451E69001CC}"/>
              </a:ext>
            </a:extLst>
          </p:cNvPr>
          <p:cNvSpPr>
            <a:spLocks noGrp="1"/>
          </p:cNvSpPr>
          <p:nvPr>
            <p:ph type="dt" sz="half" idx="10"/>
          </p:nvPr>
        </p:nvSpPr>
        <p:spPr/>
        <p:txBody>
          <a:bodyPr/>
          <a:lstStyle/>
          <a:p>
            <a:fld id="{646CABE1-5ADB-420F-BD04-A1FA4BDF8AA6}" type="datetimeFigureOut">
              <a:rPr lang="en-GB" smtClean="0"/>
              <a:t>08/10/2026</a:t>
            </a:fld>
            <a:endParaRPr lang="en-GB" dirty="0"/>
          </a:p>
        </p:txBody>
      </p:sp>
      <p:sp>
        <p:nvSpPr>
          <p:cNvPr id="5" name="Footer Placeholder 4">
            <a:extLst>
              <a:ext uri="{FF2B5EF4-FFF2-40B4-BE49-F238E27FC236}">
                <a16:creationId xmlns:a16="http://schemas.microsoft.com/office/drawing/2014/main" id="{EEFA0D53-02AD-4765-8230-81D84AC2365D}"/>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02BC16AB-B50C-4090-A846-DE876B886E42}"/>
              </a:ext>
            </a:extLst>
          </p:cNvPr>
          <p:cNvSpPr>
            <a:spLocks noGrp="1"/>
          </p:cNvSpPr>
          <p:nvPr>
            <p:ph type="sldNum" sz="quarter" idx="12"/>
          </p:nvPr>
        </p:nvSpPr>
        <p:spPr/>
        <p:txBody>
          <a:bodyPr/>
          <a:lstStyle/>
          <a:p>
            <a:fld id="{7679F011-3C80-4CB3-8EAD-A649177139B8}" type="slidenum">
              <a:rPr lang="en-GB" smtClean="0"/>
              <a:t>‹#›</a:t>
            </a:fld>
            <a:endParaRPr lang="en-GB" dirty="0"/>
          </a:p>
        </p:txBody>
      </p:sp>
    </p:spTree>
    <p:extLst>
      <p:ext uri="{BB962C8B-B14F-4D97-AF65-F5344CB8AC3E}">
        <p14:creationId xmlns:p14="http://schemas.microsoft.com/office/powerpoint/2010/main" val="24056693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54CB5-2FC5-4A15-B6E2-78853A55952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040C7C6-59D8-4801-9DF0-9D5E4A213F4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172C5A2-00AD-4CB2-800E-D69C1214515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1A81F8E-5B7A-47D2-8BF3-4591D101D498}"/>
              </a:ext>
            </a:extLst>
          </p:cNvPr>
          <p:cNvSpPr>
            <a:spLocks noGrp="1"/>
          </p:cNvSpPr>
          <p:nvPr>
            <p:ph type="dt" sz="half" idx="10"/>
          </p:nvPr>
        </p:nvSpPr>
        <p:spPr/>
        <p:txBody>
          <a:bodyPr/>
          <a:lstStyle/>
          <a:p>
            <a:fld id="{646CABE1-5ADB-420F-BD04-A1FA4BDF8AA6}" type="datetimeFigureOut">
              <a:rPr lang="en-GB" smtClean="0"/>
              <a:t>08/10/2026</a:t>
            </a:fld>
            <a:endParaRPr lang="en-GB" dirty="0"/>
          </a:p>
        </p:txBody>
      </p:sp>
      <p:sp>
        <p:nvSpPr>
          <p:cNvPr id="6" name="Footer Placeholder 5">
            <a:extLst>
              <a:ext uri="{FF2B5EF4-FFF2-40B4-BE49-F238E27FC236}">
                <a16:creationId xmlns:a16="http://schemas.microsoft.com/office/drawing/2014/main" id="{F31CB82B-D651-4824-9B28-9DE86EF04291}"/>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F4653DB8-5677-40A5-93FB-E43479A0B2F9}"/>
              </a:ext>
            </a:extLst>
          </p:cNvPr>
          <p:cNvSpPr>
            <a:spLocks noGrp="1"/>
          </p:cNvSpPr>
          <p:nvPr>
            <p:ph type="sldNum" sz="quarter" idx="12"/>
          </p:nvPr>
        </p:nvSpPr>
        <p:spPr/>
        <p:txBody>
          <a:bodyPr/>
          <a:lstStyle/>
          <a:p>
            <a:fld id="{7679F011-3C80-4CB3-8EAD-A649177139B8}" type="slidenum">
              <a:rPr lang="en-GB" smtClean="0"/>
              <a:t>‹#›</a:t>
            </a:fld>
            <a:endParaRPr lang="en-GB" dirty="0"/>
          </a:p>
        </p:txBody>
      </p:sp>
    </p:spTree>
    <p:extLst>
      <p:ext uri="{BB962C8B-B14F-4D97-AF65-F5344CB8AC3E}">
        <p14:creationId xmlns:p14="http://schemas.microsoft.com/office/powerpoint/2010/main" val="40505978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1CACE8-73E6-46AE-A04D-B1BEF52C8A3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454D906-6867-4F70-9AA5-0191BB313EE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54EF498-4DDF-41DC-B6F0-6435A03FEBB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C152BFA-258F-4C8F-A4AE-DAFCBE9CD81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DAEDD47-53D9-4F41-BF72-D1AF9AE8BD4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DA822B4-3159-4CF7-AB9A-BEF1100F1BAA}"/>
              </a:ext>
            </a:extLst>
          </p:cNvPr>
          <p:cNvSpPr>
            <a:spLocks noGrp="1"/>
          </p:cNvSpPr>
          <p:nvPr>
            <p:ph type="dt" sz="half" idx="10"/>
          </p:nvPr>
        </p:nvSpPr>
        <p:spPr/>
        <p:txBody>
          <a:bodyPr/>
          <a:lstStyle/>
          <a:p>
            <a:fld id="{646CABE1-5ADB-420F-BD04-A1FA4BDF8AA6}" type="datetimeFigureOut">
              <a:rPr lang="en-GB" smtClean="0"/>
              <a:t>08/10/2026</a:t>
            </a:fld>
            <a:endParaRPr lang="en-GB" dirty="0"/>
          </a:p>
        </p:txBody>
      </p:sp>
      <p:sp>
        <p:nvSpPr>
          <p:cNvPr id="8" name="Footer Placeholder 7">
            <a:extLst>
              <a:ext uri="{FF2B5EF4-FFF2-40B4-BE49-F238E27FC236}">
                <a16:creationId xmlns:a16="http://schemas.microsoft.com/office/drawing/2014/main" id="{75A7D1C7-8DC2-4A5D-A3CA-AA79EEA2D3E4}"/>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4F821BF4-0136-42CB-8046-2957573067B7}"/>
              </a:ext>
            </a:extLst>
          </p:cNvPr>
          <p:cNvSpPr>
            <a:spLocks noGrp="1"/>
          </p:cNvSpPr>
          <p:nvPr>
            <p:ph type="sldNum" sz="quarter" idx="12"/>
          </p:nvPr>
        </p:nvSpPr>
        <p:spPr/>
        <p:txBody>
          <a:bodyPr/>
          <a:lstStyle/>
          <a:p>
            <a:fld id="{7679F011-3C80-4CB3-8EAD-A649177139B8}" type="slidenum">
              <a:rPr lang="en-GB" smtClean="0"/>
              <a:t>‹#›</a:t>
            </a:fld>
            <a:endParaRPr lang="en-GB" dirty="0"/>
          </a:p>
        </p:txBody>
      </p:sp>
    </p:spTree>
    <p:extLst>
      <p:ext uri="{BB962C8B-B14F-4D97-AF65-F5344CB8AC3E}">
        <p14:creationId xmlns:p14="http://schemas.microsoft.com/office/powerpoint/2010/main" val="18701321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8EADEA-FE00-4D13-BAC8-E6C6EAE0E9D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C618020-6D18-4973-9374-8ED527CA9D6F}"/>
              </a:ext>
            </a:extLst>
          </p:cNvPr>
          <p:cNvSpPr>
            <a:spLocks noGrp="1"/>
          </p:cNvSpPr>
          <p:nvPr>
            <p:ph type="dt" sz="half" idx="10"/>
          </p:nvPr>
        </p:nvSpPr>
        <p:spPr/>
        <p:txBody>
          <a:bodyPr/>
          <a:lstStyle/>
          <a:p>
            <a:fld id="{646CABE1-5ADB-420F-BD04-A1FA4BDF8AA6}" type="datetimeFigureOut">
              <a:rPr lang="en-GB" smtClean="0"/>
              <a:t>08/10/2026</a:t>
            </a:fld>
            <a:endParaRPr lang="en-GB" dirty="0"/>
          </a:p>
        </p:txBody>
      </p:sp>
      <p:sp>
        <p:nvSpPr>
          <p:cNvPr id="4" name="Footer Placeholder 3">
            <a:extLst>
              <a:ext uri="{FF2B5EF4-FFF2-40B4-BE49-F238E27FC236}">
                <a16:creationId xmlns:a16="http://schemas.microsoft.com/office/drawing/2014/main" id="{50CE0B74-1809-43C2-BBA3-EA910FC31AC6}"/>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1FF511F9-5BC9-44FC-843D-79D2E705F855}"/>
              </a:ext>
            </a:extLst>
          </p:cNvPr>
          <p:cNvSpPr>
            <a:spLocks noGrp="1"/>
          </p:cNvSpPr>
          <p:nvPr>
            <p:ph type="sldNum" sz="quarter" idx="12"/>
          </p:nvPr>
        </p:nvSpPr>
        <p:spPr/>
        <p:txBody>
          <a:bodyPr/>
          <a:lstStyle/>
          <a:p>
            <a:fld id="{7679F011-3C80-4CB3-8EAD-A649177139B8}" type="slidenum">
              <a:rPr lang="en-GB" smtClean="0"/>
              <a:t>‹#›</a:t>
            </a:fld>
            <a:endParaRPr lang="en-GB" dirty="0"/>
          </a:p>
        </p:txBody>
      </p:sp>
    </p:spTree>
    <p:extLst>
      <p:ext uri="{BB962C8B-B14F-4D97-AF65-F5344CB8AC3E}">
        <p14:creationId xmlns:p14="http://schemas.microsoft.com/office/powerpoint/2010/main" val="7212717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B870235-B14D-40A9-9A05-886451A0563C}"/>
              </a:ext>
            </a:extLst>
          </p:cNvPr>
          <p:cNvSpPr>
            <a:spLocks noGrp="1"/>
          </p:cNvSpPr>
          <p:nvPr>
            <p:ph type="dt" sz="half" idx="10"/>
          </p:nvPr>
        </p:nvSpPr>
        <p:spPr/>
        <p:txBody>
          <a:bodyPr/>
          <a:lstStyle/>
          <a:p>
            <a:fld id="{646CABE1-5ADB-420F-BD04-A1FA4BDF8AA6}" type="datetimeFigureOut">
              <a:rPr lang="en-GB" smtClean="0"/>
              <a:t>08/10/2026</a:t>
            </a:fld>
            <a:endParaRPr lang="en-GB" dirty="0"/>
          </a:p>
        </p:txBody>
      </p:sp>
      <p:sp>
        <p:nvSpPr>
          <p:cNvPr id="3" name="Footer Placeholder 2">
            <a:extLst>
              <a:ext uri="{FF2B5EF4-FFF2-40B4-BE49-F238E27FC236}">
                <a16:creationId xmlns:a16="http://schemas.microsoft.com/office/drawing/2014/main" id="{5F417BA0-F72A-43D4-B940-11846CFA7F9E}"/>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CD6B6A08-8D63-489E-B443-E6AF745B4B8C}"/>
              </a:ext>
            </a:extLst>
          </p:cNvPr>
          <p:cNvSpPr>
            <a:spLocks noGrp="1"/>
          </p:cNvSpPr>
          <p:nvPr>
            <p:ph type="sldNum" sz="quarter" idx="12"/>
          </p:nvPr>
        </p:nvSpPr>
        <p:spPr/>
        <p:txBody>
          <a:bodyPr/>
          <a:lstStyle/>
          <a:p>
            <a:fld id="{7679F011-3C80-4CB3-8EAD-A649177139B8}" type="slidenum">
              <a:rPr lang="en-GB" smtClean="0"/>
              <a:t>‹#›</a:t>
            </a:fld>
            <a:endParaRPr lang="en-GB" dirty="0"/>
          </a:p>
        </p:txBody>
      </p:sp>
    </p:spTree>
    <p:extLst>
      <p:ext uri="{BB962C8B-B14F-4D97-AF65-F5344CB8AC3E}">
        <p14:creationId xmlns:p14="http://schemas.microsoft.com/office/powerpoint/2010/main" val="1594102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E34255-E7A6-4B7F-8492-7029F93EFB5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3ECB6FF-1ED1-4135-9434-BD224C5D63E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68F141F-5E58-457B-A4BB-F72E5268E7D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D1BEF26-AA8D-44BB-933A-5415FE387FE9}"/>
              </a:ext>
            </a:extLst>
          </p:cNvPr>
          <p:cNvSpPr>
            <a:spLocks noGrp="1"/>
          </p:cNvSpPr>
          <p:nvPr>
            <p:ph type="dt" sz="half" idx="10"/>
          </p:nvPr>
        </p:nvSpPr>
        <p:spPr/>
        <p:txBody>
          <a:bodyPr/>
          <a:lstStyle/>
          <a:p>
            <a:fld id="{646CABE1-5ADB-420F-BD04-A1FA4BDF8AA6}" type="datetimeFigureOut">
              <a:rPr lang="en-GB" smtClean="0"/>
              <a:t>08/10/2026</a:t>
            </a:fld>
            <a:endParaRPr lang="en-GB" dirty="0"/>
          </a:p>
        </p:txBody>
      </p:sp>
      <p:sp>
        <p:nvSpPr>
          <p:cNvPr id="6" name="Footer Placeholder 5">
            <a:extLst>
              <a:ext uri="{FF2B5EF4-FFF2-40B4-BE49-F238E27FC236}">
                <a16:creationId xmlns:a16="http://schemas.microsoft.com/office/drawing/2014/main" id="{EBC18CD9-C996-4CE5-9B8F-907554AA8487}"/>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A1DCC805-C11F-4092-B2F2-AD1758625834}"/>
              </a:ext>
            </a:extLst>
          </p:cNvPr>
          <p:cNvSpPr>
            <a:spLocks noGrp="1"/>
          </p:cNvSpPr>
          <p:nvPr>
            <p:ph type="sldNum" sz="quarter" idx="12"/>
          </p:nvPr>
        </p:nvSpPr>
        <p:spPr/>
        <p:txBody>
          <a:bodyPr/>
          <a:lstStyle/>
          <a:p>
            <a:fld id="{7679F011-3C80-4CB3-8EAD-A649177139B8}" type="slidenum">
              <a:rPr lang="en-GB" smtClean="0"/>
              <a:t>‹#›</a:t>
            </a:fld>
            <a:endParaRPr lang="en-GB" dirty="0"/>
          </a:p>
        </p:txBody>
      </p:sp>
    </p:spTree>
    <p:extLst>
      <p:ext uri="{BB962C8B-B14F-4D97-AF65-F5344CB8AC3E}">
        <p14:creationId xmlns:p14="http://schemas.microsoft.com/office/powerpoint/2010/main" val="25412897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CCEF9-4E3E-4CC8-9463-6DFB2B3BB37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77214FF-67FC-4E7C-922A-C656BD4F93B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D92661AA-939B-4CAA-B014-4F7CCFA461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A86DDD-A0D8-42DB-BEF7-8ED08C1D7DFB}"/>
              </a:ext>
            </a:extLst>
          </p:cNvPr>
          <p:cNvSpPr>
            <a:spLocks noGrp="1"/>
          </p:cNvSpPr>
          <p:nvPr>
            <p:ph type="dt" sz="half" idx="10"/>
          </p:nvPr>
        </p:nvSpPr>
        <p:spPr/>
        <p:txBody>
          <a:bodyPr/>
          <a:lstStyle/>
          <a:p>
            <a:fld id="{646CABE1-5ADB-420F-BD04-A1FA4BDF8AA6}" type="datetimeFigureOut">
              <a:rPr lang="en-GB" smtClean="0"/>
              <a:t>08/10/2026</a:t>
            </a:fld>
            <a:endParaRPr lang="en-GB" dirty="0"/>
          </a:p>
        </p:txBody>
      </p:sp>
      <p:sp>
        <p:nvSpPr>
          <p:cNvPr id="6" name="Footer Placeholder 5">
            <a:extLst>
              <a:ext uri="{FF2B5EF4-FFF2-40B4-BE49-F238E27FC236}">
                <a16:creationId xmlns:a16="http://schemas.microsoft.com/office/drawing/2014/main" id="{D4499FE0-2D33-4072-82E4-2D959346F3B2}"/>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24999DEC-7187-45D4-A960-0BDFB47FE18A}"/>
              </a:ext>
            </a:extLst>
          </p:cNvPr>
          <p:cNvSpPr>
            <a:spLocks noGrp="1"/>
          </p:cNvSpPr>
          <p:nvPr>
            <p:ph type="sldNum" sz="quarter" idx="12"/>
          </p:nvPr>
        </p:nvSpPr>
        <p:spPr/>
        <p:txBody>
          <a:bodyPr/>
          <a:lstStyle/>
          <a:p>
            <a:fld id="{7679F011-3C80-4CB3-8EAD-A649177139B8}" type="slidenum">
              <a:rPr lang="en-GB" smtClean="0"/>
              <a:t>‹#›</a:t>
            </a:fld>
            <a:endParaRPr lang="en-GB" dirty="0"/>
          </a:p>
        </p:txBody>
      </p:sp>
    </p:spTree>
    <p:extLst>
      <p:ext uri="{BB962C8B-B14F-4D97-AF65-F5344CB8AC3E}">
        <p14:creationId xmlns:p14="http://schemas.microsoft.com/office/powerpoint/2010/main" val="14519968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FD864A-E268-4AEB-9D78-A4EADE5CAF4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E3225DD-B456-411E-B3CD-95E08E9A9F8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ED80C41-C9B9-42DC-A363-BF75977751FE}"/>
              </a:ext>
            </a:extLst>
          </p:cNvPr>
          <p:cNvSpPr>
            <a:spLocks noGrp="1"/>
          </p:cNvSpPr>
          <p:nvPr>
            <p:ph type="dt" sz="half" idx="10"/>
          </p:nvPr>
        </p:nvSpPr>
        <p:spPr/>
        <p:txBody>
          <a:bodyPr/>
          <a:lstStyle/>
          <a:p>
            <a:fld id="{646CABE1-5ADB-420F-BD04-A1FA4BDF8AA6}" type="datetimeFigureOut">
              <a:rPr lang="en-GB" smtClean="0"/>
              <a:t>08/10/2026</a:t>
            </a:fld>
            <a:endParaRPr lang="en-GB" dirty="0"/>
          </a:p>
        </p:txBody>
      </p:sp>
      <p:sp>
        <p:nvSpPr>
          <p:cNvPr id="5" name="Footer Placeholder 4">
            <a:extLst>
              <a:ext uri="{FF2B5EF4-FFF2-40B4-BE49-F238E27FC236}">
                <a16:creationId xmlns:a16="http://schemas.microsoft.com/office/drawing/2014/main" id="{F55EA9E6-412F-4953-9DBD-D6A5FC06DE2A}"/>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503BE9B9-A177-4A9B-91A2-53971296CEF9}"/>
              </a:ext>
            </a:extLst>
          </p:cNvPr>
          <p:cNvSpPr>
            <a:spLocks noGrp="1"/>
          </p:cNvSpPr>
          <p:nvPr>
            <p:ph type="sldNum" sz="quarter" idx="12"/>
          </p:nvPr>
        </p:nvSpPr>
        <p:spPr/>
        <p:txBody>
          <a:bodyPr/>
          <a:lstStyle/>
          <a:p>
            <a:fld id="{7679F011-3C80-4CB3-8EAD-A649177139B8}" type="slidenum">
              <a:rPr lang="en-GB" smtClean="0"/>
              <a:t>‹#›</a:t>
            </a:fld>
            <a:endParaRPr lang="en-GB" dirty="0"/>
          </a:p>
        </p:txBody>
      </p:sp>
    </p:spTree>
    <p:extLst>
      <p:ext uri="{BB962C8B-B14F-4D97-AF65-F5344CB8AC3E}">
        <p14:creationId xmlns:p14="http://schemas.microsoft.com/office/powerpoint/2010/main" val="10344044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21020F-5139-461D-B0BE-6A533E7030A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D89FFA5-8E0E-4B27-A24B-A1D9CB27372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6640031-B5B4-42E7-AA5A-CCFCF206A8C9}"/>
              </a:ext>
            </a:extLst>
          </p:cNvPr>
          <p:cNvSpPr>
            <a:spLocks noGrp="1"/>
          </p:cNvSpPr>
          <p:nvPr>
            <p:ph type="dt" sz="half" idx="10"/>
          </p:nvPr>
        </p:nvSpPr>
        <p:spPr/>
        <p:txBody>
          <a:bodyPr/>
          <a:lstStyle/>
          <a:p>
            <a:fld id="{646CABE1-5ADB-420F-BD04-A1FA4BDF8AA6}" type="datetimeFigureOut">
              <a:rPr lang="en-GB" smtClean="0"/>
              <a:t>08/10/2026</a:t>
            </a:fld>
            <a:endParaRPr lang="en-GB" dirty="0"/>
          </a:p>
        </p:txBody>
      </p:sp>
      <p:sp>
        <p:nvSpPr>
          <p:cNvPr id="5" name="Footer Placeholder 4">
            <a:extLst>
              <a:ext uri="{FF2B5EF4-FFF2-40B4-BE49-F238E27FC236}">
                <a16:creationId xmlns:a16="http://schemas.microsoft.com/office/drawing/2014/main" id="{C73E1FDF-00F5-4AEC-89EE-0B59877C41B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49437D21-66AE-45B0-B858-1C2448C5A739}"/>
              </a:ext>
            </a:extLst>
          </p:cNvPr>
          <p:cNvSpPr>
            <a:spLocks noGrp="1"/>
          </p:cNvSpPr>
          <p:nvPr>
            <p:ph type="sldNum" sz="quarter" idx="12"/>
          </p:nvPr>
        </p:nvSpPr>
        <p:spPr/>
        <p:txBody>
          <a:bodyPr/>
          <a:lstStyle/>
          <a:p>
            <a:fld id="{7679F011-3C80-4CB3-8EAD-A649177139B8}" type="slidenum">
              <a:rPr lang="en-GB" smtClean="0"/>
              <a:t>‹#›</a:t>
            </a:fld>
            <a:endParaRPr lang="en-GB" dirty="0"/>
          </a:p>
        </p:txBody>
      </p:sp>
    </p:spTree>
    <p:extLst>
      <p:ext uri="{BB962C8B-B14F-4D97-AF65-F5344CB8AC3E}">
        <p14:creationId xmlns:p14="http://schemas.microsoft.com/office/powerpoint/2010/main" val="15425679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0A956CA-0916-49E9-B23A-55E2A1251B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FACAF66-1AFE-4B26-8DBA-8ECFFB24970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F79DDA-DC87-4210-89D9-169C4B32928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CABE1-5ADB-420F-BD04-A1FA4BDF8AA6}" type="datetimeFigureOut">
              <a:rPr lang="en-GB" smtClean="0"/>
              <a:t>08/10/2026</a:t>
            </a:fld>
            <a:endParaRPr lang="en-GB" dirty="0"/>
          </a:p>
        </p:txBody>
      </p:sp>
      <p:sp>
        <p:nvSpPr>
          <p:cNvPr id="5" name="Footer Placeholder 4">
            <a:extLst>
              <a:ext uri="{FF2B5EF4-FFF2-40B4-BE49-F238E27FC236}">
                <a16:creationId xmlns:a16="http://schemas.microsoft.com/office/drawing/2014/main" id="{9B4FC0F5-FD56-48CE-980E-E61F6F39490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AC608469-F45B-4880-B21A-B9104254446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79F011-3C80-4CB3-8EAD-A649177139B8}" type="slidenum">
              <a:rPr lang="en-GB" smtClean="0"/>
              <a:t>‹#›</a:t>
            </a:fld>
            <a:endParaRPr lang="en-GB" dirty="0"/>
          </a:p>
        </p:txBody>
      </p:sp>
    </p:spTree>
    <p:extLst>
      <p:ext uri="{BB962C8B-B14F-4D97-AF65-F5344CB8AC3E}">
        <p14:creationId xmlns:p14="http://schemas.microsoft.com/office/powerpoint/2010/main" val="17059811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bley Hill Primary School | Gateshead">
            <a:extLst>
              <a:ext uri="{FF2B5EF4-FFF2-40B4-BE49-F238E27FC236}">
                <a16:creationId xmlns:a16="http://schemas.microsoft.com/office/drawing/2014/main" id="{2A31A321-5707-4F01-8411-A790558F32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3728" y="1249262"/>
            <a:ext cx="2520001" cy="25200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21DF3AA0-BF2D-4E60-803D-6C40159BDF8D}"/>
              </a:ext>
            </a:extLst>
          </p:cNvPr>
          <p:cNvSpPr/>
          <p:nvPr/>
        </p:nvSpPr>
        <p:spPr>
          <a:xfrm>
            <a:off x="705953" y="697768"/>
            <a:ext cx="3801035" cy="2520000"/>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25000" lnSpcReduction="20000"/>
          </a:bodyPr>
          <a:lstStyle/>
          <a:p>
            <a:pPr algn="ctr"/>
            <a:r>
              <a:rPr lang="en-GB" sz="6000" b="1" dirty="0">
                <a:solidFill>
                  <a:schemeClr val="tx1"/>
                </a:solidFill>
                <a:latin typeface="Bradley Hand ITC" panose="03070402050302030203" pitchFamily="66" charset="0"/>
              </a:rPr>
              <a:t>English</a:t>
            </a:r>
          </a:p>
          <a:p>
            <a:r>
              <a:rPr lang="en-GB" sz="5200" b="1" dirty="0">
                <a:solidFill>
                  <a:schemeClr val="tx1"/>
                </a:solidFill>
                <a:latin typeface="Bradley Hand ITC" panose="03070402050302030203" pitchFamily="66" charset="0"/>
              </a:rPr>
              <a:t>Year 1</a:t>
            </a:r>
            <a:r>
              <a:rPr lang="en-GB" sz="5200" dirty="0">
                <a:solidFill>
                  <a:schemeClr val="tx1"/>
                </a:solidFill>
                <a:latin typeface="Bradley Hand ITC" panose="03070402050302030203" pitchFamily="66" charset="0"/>
              </a:rPr>
              <a:t>: In Year 1 children will be focusing on the text ‘Nibbles the Book Monster’ written by Emma Yarlet. They will be writing a diary entry in the first person based on Nibbles adventures in the story.</a:t>
            </a:r>
          </a:p>
          <a:p>
            <a:r>
              <a:rPr lang="en-GB" sz="5200" b="1" dirty="0">
                <a:solidFill>
                  <a:schemeClr val="tx1"/>
                </a:solidFill>
                <a:latin typeface="Bradley Hand ITC" panose="03070402050302030203" pitchFamily="66" charset="0"/>
              </a:rPr>
              <a:t>Year 2</a:t>
            </a:r>
            <a:r>
              <a:rPr lang="en-GB" sz="5200" dirty="0">
                <a:solidFill>
                  <a:schemeClr val="tx1"/>
                </a:solidFill>
                <a:latin typeface="Bradley Hand ITC" panose="03070402050302030203" pitchFamily="66" charset="0"/>
              </a:rPr>
              <a:t>: Year 2 children will be reading the Owl who is afraid of the dark written by Jill Tomlinson and basing the half terms work on this story. They will be writing a none chronological report about owls. </a:t>
            </a:r>
          </a:p>
          <a:p>
            <a:r>
              <a:rPr lang="en-GB" sz="5200" b="1" dirty="0">
                <a:solidFill>
                  <a:schemeClr val="tx1"/>
                </a:solidFill>
                <a:latin typeface="Bradley Hand ITC" panose="03070402050302030203" pitchFamily="66" charset="0"/>
              </a:rPr>
              <a:t>Year 1/2</a:t>
            </a:r>
            <a:r>
              <a:rPr lang="en-GB" sz="5200" dirty="0">
                <a:solidFill>
                  <a:schemeClr val="tx1"/>
                </a:solidFill>
                <a:latin typeface="Bradley Hand ITC" panose="03070402050302030203" pitchFamily="66" charset="0"/>
              </a:rPr>
              <a:t>: Children will be focusing on the text Katie in London by James MayHew. Children will be writing a non chronological report about London. </a:t>
            </a:r>
          </a:p>
        </p:txBody>
      </p:sp>
      <p:sp>
        <p:nvSpPr>
          <p:cNvPr id="7" name="Rectangle: Rounded Corners 6">
            <a:extLst>
              <a:ext uri="{FF2B5EF4-FFF2-40B4-BE49-F238E27FC236}">
                <a16:creationId xmlns:a16="http://schemas.microsoft.com/office/drawing/2014/main" id="{2A517441-14E6-4A2A-9A55-CB6FE320F851}"/>
              </a:ext>
            </a:extLst>
          </p:cNvPr>
          <p:cNvSpPr/>
          <p:nvPr/>
        </p:nvSpPr>
        <p:spPr>
          <a:xfrm>
            <a:off x="7898501" y="697768"/>
            <a:ext cx="3801035" cy="2520000"/>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lnSpcReduction="10000"/>
          </a:bodyPr>
          <a:lstStyle/>
          <a:p>
            <a:pPr algn="ctr"/>
            <a:r>
              <a:rPr lang="en-GB" b="1" dirty="0">
                <a:solidFill>
                  <a:schemeClr val="tx1"/>
                </a:solidFill>
                <a:latin typeface="Bradley Hand ITC" panose="03070402050302030203" pitchFamily="66" charset="0"/>
              </a:rPr>
              <a:t>Maths</a:t>
            </a:r>
          </a:p>
          <a:p>
            <a:r>
              <a:rPr lang="en-GB" sz="1400" b="1" dirty="0">
                <a:solidFill>
                  <a:schemeClr val="tx1"/>
                </a:solidFill>
                <a:latin typeface="Bradley Hand ITC" panose="03070402050302030203" pitchFamily="66" charset="0"/>
              </a:rPr>
              <a:t>Year 1: </a:t>
            </a:r>
            <a:r>
              <a:rPr lang="en-GB" sz="1400" dirty="0">
                <a:solidFill>
                  <a:schemeClr val="tx1"/>
                </a:solidFill>
                <a:latin typeface="Bradley Hand ITC" panose="03070402050302030203" pitchFamily="66" charset="0"/>
              </a:rPr>
              <a:t>In Year 1 children will exploring addition and subtraction within 10 and will investigate place value within 20.</a:t>
            </a:r>
          </a:p>
          <a:p>
            <a:r>
              <a:rPr lang="en-GB" sz="1400" b="1" dirty="0">
                <a:solidFill>
                  <a:schemeClr val="tx1"/>
                </a:solidFill>
                <a:latin typeface="Bradley Hand ITC" panose="03070402050302030203" pitchFamily="66" charset="0"/>
              </a:rPr>
              <a:t>Year 2: </a:t>
            </a:r>
            <a:r>
              <a:rPr lang="en-GB" sz="1400" dirty="0">
                <a:solidFill>
                  <a:schemeClr val="tx1"/>
                </a:solidFill>
                <a:latin typeface="Bradley Hand ITC" panose="03070402050302030203" pitchFamily="66" charset="0"/>
              </a:rPr>
              <a:t>In Year 2 children will be learning about 2D and 3D shape, money and addition and subtraction. </a:t>
            </a:r>
          </a:p>
          <a:p>
            <a:r>
              <a:rPr lang="en-GB" sz="1400" b="1" dirty="0">
                <a:solidFill>
                  <a:schemeClr val="tx1"/>
                </a:solidFill>
                <a:latin typeface="Bradley Hand ITC" panose="03070402050302030203" pitchFamily="66" charset="0"/>
              </a:rPr>
              <a:t>Year 1/2: </a:t>
            </a:r>
            <a:r>
              <a:rPr lang="en-GB" sz="1400" dirty="0">
                <a:solidFill>
                  <a:schemeClr val="tx1"/>
                </a:solidFill>
                <a:latin typeface="Bradley Hand ITC" panose="03070402050302030203" pitchFamily="66" charset="0"/>
              </a:rPr>
              <a:t>Children will be learning about place value within 100, 2D and 3D shapes and statistics. </a:t>
            </a:r>
          </a:p>
        </p:txBody>
      </p:sp>
      <p:sp>
        <p:nvSpPr>
          <p:cNvPr id="8" name="Rectangle: Rounded Corners 7">
            <a:extLst>
              <a:ext uri="{FF2B5EF4-FFF2-40B4-BE49-F238E27FC236}">
                <a16:creationId xmlns:a16="http://schemas.microsoft.com/office/drawing/2014/main" id="{A7006B50-3120-4E83-B6F5-2AFCA90E55FD}"/>
              </a:ext>
            </a:extLst>
          </p:cNvPr>
          <p:cNvSpPr/>
          <p:nvPr/>
        </p:nvSpPr>
        <p:spPr>
          <a:xfrm>
            <a:off x="981519" y="3429000"/>
            <a:ext cx="3433614" cy="3249705"/>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GB" sz="1500" b="1" dirty="0">
                <a:solidFill>
                  <a:schemeClr val="tx1"/>
                </a:solidFill>
                <a:latin typeface="Bradley Hand ITC" panose="03070402050302030203" pitchFamily="66" charset="0"/>
              </a:rPr>
              <a:t>Science</a:t>
            </a:r>
          </a:p>
          <a:p>
            <a:pPr algn="just"/>
            <a:r>
              <a:rPr lang="en-GB" sz="1400" b="1" dirty="0">
                <a:solidFill>
                  <a:schemeClr val="tx1"/>
                </a:solidFill>
                <a:latin typeface="Bradley Hand ITC" panose="03070402050302030203" pitchFamily="66" charset="0"/>
              </a:rPr>
              <a:t>Year 1 – Continuous seasonal change: </a:t>
            </a:r>
            <a:r>
              <a:rPr lang="en-GB" sz="1400" dirty="0">
                <a:solidFill>
                  <a:schemeClr val="tx1"/>
                </a:solidFill>
                <a:latin typeface="Bradley Hand ITC" panose="03070402050302030203" pitchFamily="66" charset="0"/>
              </a:rPr>
              <a:t>In Year 1 Science, children will be observing changes across seasons and describing weather associated with these season. We will be investigating whether the wind always blows the same way. </a:t>
            </a:r>
          </a:p>
          <a:p>
            <a:pPr algn="just"/>
            <a:r>
              <a:rPr lang="en-GB" sz="1400" b="1" dirty="0">
                <a:solidFill>
                  <a:schemeClr val="tx1"/>
                </a:solidFill>
                <a:latin typeface="Bradley Hand ITC" panose="03070402050302030203" pitchFamily="66" charset="0"/>
              </a:rPr>
              <a:t>Year 2 – Animals including humans</a:t>
            </a:r>
            <a:r>
              <a:rPr lang="en-GB" sz="1400" dirty="0">
                <a:solidFill>
                  <a:schemeClr val="tx1"/>
                </a:solidFill>
                <a:latin typeface="Bradley Hand ITC" panose="03070402050302030203" pitchFamily="66" charset="0"/>
              </a:rPr>
              <a:t>: In Year 2 children will be exploring healthy living, effects of exercise and animals and their offspring's . We will be investigating the effects of exercise on our heart rates. </a:t>
            </a:r>
            <a:endParaRPr lang="en-GB" sz="1400" b="1" dirty="0">
              <a:solidFill>
                <a:schemeClr val="tx1"/>
              </a:solidFill>
              <a:latin typeface="Bradley Hand ITC" panose="03070402050302030203" pitchFamily="66" charset="0"/>
            </a:endParaRPr>
          </a:p>
        </p:txBody>
      </p:sp>
      <p:sp>
        <p:nvSpPr>
          <p:cNvPr id="9" name="Rectangle: Rounded Corners 8">
            <a:extLst>
              <a:ext uri="{FF2B5EF4-FFF2-40B4-BE49-F238E27FC236}">
                <a16:creationId xmlns:a16="http://schemas.microsoft.com/office/drawing/2014/main" id="{221B8A28-CD0F-4FC9-AE60-01C1958E4B3B}"/>
              </a:ext>
            </a:extLst>
          </p:cNvPr>
          <p:cNvSpPr/>
          <p:nvPr/>
        </p:nvSpPr>
        <p:spPr>
          <a:xfrm>
            <a:off x="8123873" y="3429000"/>
            <a:ext cx="3449085" cy="3234427"/>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5000" lnSpcReduction="20000"/>
          </a:bodyPr>
          <a:lstStyle/>
          <a:p>
            <a:pPr algn="ctr"/>
            <a:endParaRPr lang="en-GB" b="1" dirty="0">
              <a:solidFill>
                <a:schemeClr val="tx1"/>
              </a:solidFill>
              <a:latin typeface="Bradley Hand ITC" panose="03070402050302030203" pitchFamily="66" charset="0"/>
            </a:endParaRPr>
          </a:p>
          <a:p>
            <a:pPr algn="ctr"/>
            <a:r>
              <a:rPr lang="en-GB" b="1" dirty="0">
                <a:solidFill>
                  <a:schemeClr val="tx1"/>
                </a:solidFill>
                <a:latin typeface="Bradley Hand ITC" panose="03070402050302030203" pitchFamily="66" charset="0"/>
              </a:rPr>
              <a:t>Wider Personal Development</a:t>
            </a:r>
          </a:p>
          <a:p>
            <a:pPr algn="ctr"/>
            <a:r>
              <a:rPr lang="en-GB" b="1" dirty="0">
                <a:solidFill>
                  <a:schemeClr val="tx1"/>
                </a:solidFill>
                <a:latin typeface="Bradley Hand ITC" panose="03070402050302030203" pitchFamily="66" charset="0"/>
              </a:rPr>
              <a:t>British Values</a:t>
            </a:r>
          </a:p>
          <a:p>
            <a:r>
              <a:rPr lang="en-GB" sz="1600" dirty="0">
                <a:solidFill>
                  <a:schemeClr val="tx1"/>
                </a:solidFill>
                <a:latin typeface="Bradley Hand ITC" panose="03070402050302030203" pitchFamily="66" charset="0"/>
              </a:rPr>
              <a:t>During our assemblies, Key Stage 1 children will be learning about the importance of British Values, including tolerance, individual liberty and the rule of law. Through stories, discussions and examples, the children will explore how we can respect and celebrate differences. This will focus on celebrations such as Hanukkah, Diwali and Christmas. Children will be exposed to different cultures and beliefs and how these are linked to the British Values. </a:t>
            </a:r>
          </a:p>
          <a:p>
            <a:pPr algn="ctr"/>
            <a:endParaRPr lang="en-GB" b="1" dirty="0">
              <a:solidFill>
                <a:schemeClr val="tx1"/>
              </a:solidFill>
              <a:latin typeface="Bradley Hand ITC" panose="03070402050302030203" pitchFamily="66" charset="0"/>
            </a:endParaRPr>
          </a:p>
          <a:p>
            <a:pPr algn="ctr"/>
            <a:endParaRPr lang="en-GB" b="1" dirty="0">
              <a:solidFill>
                <a:schemeClr val="tx1"/>
              </a:solidFill>
              <a:latin typeface="Bradley Hand ITC" panose="03070402050302030203" pitchFamily="66" charset="0"/>
            </a:endParaRPr>
          </a:p>
        </p:txBody>
      </p:sp>
      <p:pic>
        <p:nvPicPr>
          <p:cNvPr id="1030" name="Picture 6" descr="Pen clipart Images - Free Download on Magnific (formerly ...">
            <a:extLst>
              <a:ext uri="{FF2B5EF4-FFF2-40B4-BE49-F238E27FC236}">
                <a16:creationId xmlns:a16="http://schemas.microsoft.com/office/drawing/2014/main" id="{8F66A9E4-E747-474A-B95B-291D748C98AB}"/>
              </a:ext>
            </a:extLst>
          </p:cNvPr>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rot="20341897">
            <a:off x="-319088" y="4920346"/>
            <a:ext cx="1447800" cy="1447800"/>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Shape 11">
            <a:extLst>
              <a:ext uri="{FF2B5EF4-FFF2-40B4-BE49-F238E27FC236}">
                <a16:creationId xmlns:a16="http://schemas.microsoft.com/office/drawing/2014/main" id="{AB51406F-CB7E-4444-9778-E6A968C88447}"/>
              </a:ext>
            </a:extLst>
          </p:cNvPr>
          <p:cNvSpPr/>
          <p:nvPr/>
        </p:nvSpPr>
        <p:spPr>
          <a:xfrm>
            <a:off x="66675" y="697768"/>
            <a:ext cx="676275" cy="5769707"/>
          </a:xfrm>
          <a:custGeom>
            <a:avLst/>
            <a:gdLst>
              <a:gd name="connsiteX0" fmla="*/ 371475 w 676275"/>
              <a:gd name="connsiteY0" fmla="*/ 0 h 6143625"/>
              <a:gd name="connsiteX1" fmla="*/ 266700 w 676275"/>
              <a:gd name="connsiteY1" fmla="*/ 114300 h 6143625"/>
              <a:gd name="connsiteX2" fmla="*/ 238125 w 676275"/>
              <a:gd name="connsiteY2" fmla="*/ 171450 h 6143625"/>
              <a:gd name="connsiteX3" fmla="*/ 209550 w 676275"/>
              <a:gd name="connsiteY3" fmla="*/ 219075 h 6143625"/>
              <a:gd name="connsiteX4" fmla="*/ 171450 w 676275"/>
              <a:gd name="connsiteY4" fmla="*/ 257175 h 6143625"/>
              <a:gd name="connsiteX5" fmla="*/ 161925 w 676275"/>
              <a:gd name="connsiteY5" fmla="*/ 285750 h 6143625"/>
              <a:gd name="connsiteX6" fmla="*/ 142875 w 676275"/>
              <a:gd name="connsiteY6" fmla="*/ 352425 h 6143625"/>
              <a:gd name="connsiteX7" fmla="*/ 114300 w 676275"/>
              <a:gd name="connsiteY7" fmla="*/ 409575 h 6143625"/>
              <a:gd name="connsiteX8" fmla="*/ 104775 w 676275"/>
              <a:gd name="connsiteY8" fmla="*/ 466725 h 6143625"/>
              <a:gd name="connsiteX9" fmla="*/ 85725 w 676275"/>
              <a:gd name="connsiteY9" fmla="*/ 495300 h 6143625"/>
              <a:gd name="connsiteX10" fmla="*/ 76200 w 676275"/>
              <a:gd name="connsiteY10" fmla="*/ 523875 h 6143625"/>
              <a:gd name="connsiteX11" fmla="*/ 95250 w 676275"/>
              <a:gd name="connsiteY11" fmla="*/ 828675 h 6143625"/>
              <a:gd name="connsiteX12" fmla="*/ 104775 w 676275"/>
              <a:gd name="connsiteY12" fmla="*/ 857250 h 6143625"/>
              <a:gd name="connsiteX13" fmla="*/ 123825 w 676275"/>
              <a:gd name="connsiteY13" fmla="*/ 904875 h 6143625"/>
              <a:gd name="connsiteX14" fmla="*/ 142875 w 676275"/>
              <a:gd name="connsiteY14" fmla="*/ 962025 h 6143625"/>
              <a:gd name="connsiteX15" fmla="*/ 161925 w 676275"/>
              <a:gd name="connsiteY15" fmla="*/ 1057275 h 6143625"/>
              <a:gd name="connsiteX16" fmla="*/ 152400 w 676275"/>
              <a:gd name="connsiteY16" fmla="*/ 1400175 h 6143625"/>
              <a:gd name="connsiteX17" fmla="*/ 123825 w 676275"/>
              <a:gd name="connsiteY17" fmla="*/ 1514475 h 6143625"/>
              <a:gd name="connsiteX18" fmla="*/ 104775 w 676275"/>
              <a:gd name="connsiteY18" fmla="*/ 1590675 h 6143625"/>
              <a:gd name="connsiteX19" fmla="*/ 95250 w 676275"/>
              <a:gd name="connsiteY19" fmla="*/ 1628775 h 6143625"/>
              <a:gd name="connsiteX20" fmla="*/ 85725 w 676275"/>
              <a:gd name="connsiteY20" fmla="*/ 1657350 h 6143625"/>
              <a:gd name="connsiteX21" fmla="*/ 66675 w 676275"/>
              <a:gd name="connsiteY21" fmla="*/ 1790700 h 6143625"/>
              <a:gd name="connsiteX22" fmla="*/ 57150 w 676275"/>
              <a:gd name="connsiteY22" fmla="*/ 1838325 h 6143625"/>
              <a:gd name="connsiteX23" fmla="*/ 47625 w 676275"/>
              <a:gd name="connsiteY23" fmla="*/ 1924050 h 6143625"/>
              <a:gd name="connsiteX24" fmla="*/ 38100 w 676275"/>
              <a:gd name="connsiteY24" fmla="*/ 1962150 h 6143625"/>
              <a:gd name="connsiteX25" fmla="*/ 28575 w 676275"/>
              <a:gd name="connsiteY25" fmla="*/ 2028825 h 6143625"/>
              <a:gd name="connsiteX26" fmla="*/ 38100 w 676275"/>
              <a:gd name="connsiteY26" fmla="*/ 2447925 h 6143625"/>
              <a:gd name="connsiteX27" fmla="*/ 57150 w 676275"/>
              <a:gd name="connsiteY27" fmla="*/ 2476500 h 6143625"/>
              <a:gd name="connsiteX28" fmla="*/ 95250 w 676275"/>
              <a:gd name="connsiteY28" fmla="*/ 2543175 h 6143625"/>
              <a:gd name="connsiteX29" fmla="*/ 104775 w 676275"/>
              <a:gd name="connsiteY29" fmla="*/ 2571750 h 6143625"/>
              <a:gd name="connsiteX30" fmla="*/ 161925 w 676275"/>
              <a:gd name="connsiteY30" fmla="*/ 2647950 h 6143625"/>
              <a:gd name="connsiteX31" fmla="*/ 180975 w 676275"/>
              <a:gd name="connsiteY31" fmla="*/ 2676525 h 6143625"/>
              <a:gd name="connsiteX32" fmla="*/ 190500 w 676275"/>
              <a:gd name="connsiteY32" fmla="*/ 2705100 h 6143625"/>
              <a:gd name="connsiteX33" fmla="*/ 209550 w 676275"/>
              <a:gd name="connsiteY33" fmla="*/ 2752725 h 6143625"/>
              <a:gd name="connsiteX34" fmla="*/ 200025 w 676275"/>
              <a:gd name="connsiteY34" fmla="*/ 2981325 h 6143625"/>
              <a:gd name="connsiteX35" fmla="*/ 180975 w 676275"/>
              <a:gd name="connsiteY35" fmla="*/ 3019425 h 6143625"/>
              <a:gd name="connsiteX36" fmla="*/ 142875 w 676275"/>
              <a:gd name="connsiteY36" fmla="*/ 3095625 h 6143625"/>
              <a:gd name="connsiteX37" fmla="*/ 209550 w 676275"/>
              <a:gd name="connsiteY37" fmla="*/ 3324225 h 6143625"/>
              <a:gd name="connsiteX38" fmla="*/ 238125 w 676275"/>
              <a:gd name="connsiteY38" fmla="*/ 3352800 h 6143625"/>
              <a:gd name="connsiteX39" fmla="*/ 295275 w 676275"/>
              <a:gd name="connsiteY39" fmla="*/ 3381375 h 6143625"/>
              <a:gd name="connsiteX40" fmla="*/ 371475 w 676275"/>
              <a:gd name="connsiteY40" fmla="*/ 3400425 h 6143625"/>
              <a:gd name="connsiteX41" fmla="*/ 447675 w 676275"/>
              <a:gd name="connsiteY41" fmla="*/ 3448050 h 6143625"/>
              <a:gd name="connsiteX42" fmla="*/ 514350 w 676275"/>
              <a:gd name="connsiteY42" fmla="*/ 3495675 h 6143625"/>
              <a:gd name="connsiteX43" fmla="*/ 542925 w 676275"/>
              <a:gd name="connsiteY43" fmla="*/ 3514725 h 6143625"/>
              <a:gd name="connsiteX44" fmla="*/ 600075 w 676275"/>
              <a:gd name="connsiteY44" fmla="*/ 3571875 h 6143625"/>
              <a:gd name="connsiteX45" fmla="*/ 619125 w 676275"/>
              <a:gd name="connsiteY45" fmla="*/ 3619500 h 6143625"/>
              <a:gd name="connsiteX46" fmla="*/ 628650 w 676275"/>
              <a:gd name="connsiteY46" fmla="*/ 3657600 h 6143625"/>
              <a:gd name="connsiteX47" fmla="*/ 676275 w 676275"/>
              <a:gd name="connsiteY47" fmla="*/ 3800475 h 6143625"/>
              <a:gd name="connsiteX48" fmla="*/ 666750 w 676275"/>
              <a:gd name="connsiteY48" fmla="*/ 4019550 h 6143625"/>
              <a:gd name="connsiteX49" fmla="*/ 628650 w 676275"/>
              <a:gd name="connsiteY49" fmla="*/ 4105275 h 6143625"/>
              <a:gd name="connsiteX50" fmla="*/ 600075 w 676275"/>
              <a:gd name="connsiteY50" fmla="*/ 4210050 h 6143625"/>
              <a:gd name="connsiteX51" fmla="*/ 561975 w 676275"/>
              <a:gd name="connsiteY51" fmla="*/ 4267200 h 6143625"/>
              <a:gd name="connsiteX52" fmla="*/ 542925 w 676275"/>
              <a:gd name="connsiteY52" fmla="*/ 4305300 h 6143625"/>
              <a:gd name="connsiteX53" fmla="*/ 485775 w 676275"/>
              <a:gd name="connsiteY53" fmla="*/ 4400550 h 6143625"/>
              <a:gd name="connsiteX54" fmla="*/ 447675 w 676275"/>
              <a:gd name="connsiteY54" fmla="*/ 4476750 h 6143625"/>
              <a:gd name="connsiteX55" fmla="*/ 419100 w 676275"/>
              <a:gd name="connsiteY55" fmla="*/ 4524375 h 6143625"/>
              <a:gd name="connsiteX56" fmla="*/ 390525 w 676275"/>
              <a:gd name="connsiteY56" fmla="*/ 4591050 h 6143625"/>
              <a:gd name="connsiteX57" fmla="*/ 352425 w 676275"/>
              <a:gd name="connsiteY57" fmla="*/ 4638675 h 6143625"/>
              <a:gd name="connsiteX58" fmla="*/ 314325 w 676275"/>
              <a:gd name="connsiteY58" fmla="*/ 4695825 h 6143625"/>
              <a:gd name="connsiteX59" fmla="*/ 276225 w 676275"/>
              <a:gd name="connsiteY59" fmla="*/ 4772025 h 6143625"/>
              <a:gd name="connsiteX60" fmla="*/ 247650 w 676275"/>
              <a:gd name="connsiteY60" fmla="*/ 4838700 h 6143625"/>
              <a:gd name="connsiteX61" fmla="*/ 228600 w 676275"/>
              <a:gd name="connsiteY61" fmla="*/ 4876800 h 6143625"/>
              <a:gd name="connsiteX62" fmla="*/ 219075 w 676275"/>
              <a:gd name="connsiteY62" fmla="*/ 4914900 h 6143625"/>
              <a:gd name="connsiteX63" fmla="*/ 209550 w 676275"/>
              <a:gd name="connsiteY63" fmla="*/ 4962525 h 6143625"/>
              <a:gd name="connsiteX64" fmla="*/ 190500 w 676275"/>
              <a:gd name="connsiteY64" fmla="*/ 4991100 h 6143625"/>
              <a:gd name="connsiteX65" fmla="*/ 142875 w 676275"/>
              <a:gd name="connsiteY65" fmla="*/ 5124450 h 6143625"/>
              <a:gd name="connsiteX66" fmla="*/ 104775 w 676275"/>
              <a:gd name="connsiteY66" fmla="*/ 5200650 h 6143625"/>
              <a:gd name="connsiteX67" fmla="*/ 95250 w 676275"/>
              <a:gd name="connsiteY67" fmla="*/ 5229225 h 6143625"/>
              <a:gd name="connsiteX68" fmla="*/ 85725 w 676275"/>
              <a:gd name="connsiteY68" fmla="*/ 5267325 h 6143625"/>
              <a:gd name="connsiteX69" fmla="*/ 66675 w 676275"/>
              <a:gd name="connsiteY69" fmla="*/ 5305425 h 6143625"/>
              <a:gd name="connsiteX70" fmla="*/ 47625 w 676275"/>
              <a:gd name="connsiteY70" fmla="*/ 5372100 h 6143625"/>
              <a:gd name="connsiteX71" fmla="*/ 38100 w 676275"/>
              <a:gd name="connsiteY71" fmla="*/ 5400675 h 6143625"/>
              <a:gd name="connsiteX72" fmla="*/ 19050 w 676275"/>
              <a:gd name="connsiteY72" fmla="*/ 5724525 h 6143625"/>
              <a:gd name="connsiteX73" fmla="*/ 0 w 676275"/>
              <a:gd name="connsiteY73" fmla="*/ 5924550 h 6143625"/>
              <a:gd name="connsiteX74" fmla="*/ 9525 w 676275"/>
              <a:gd name="connsiteY74" fmla="*/ 6143625 h 614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76275" h="6143625">
                <a:moveTo>
                  <a:pt x="371475" y="0"/>
                </a:moveTo>
                <a:cubicBezTo>
                  <a:pt x="295054" y="98256"/>
                  <a:pt x="333760" y="64005"/>
                  <a:pt x="266700" y="114300"/>
                </a:cubicBezTo>
                <a:cubicBezTo>
                  <a:pt x="252013" y="158362"/>
                  <a:pt x="264503" y="129245"/>
                  <a:pt x="238125" y="171450"/>
                </a:cubicBezTo>
                <a:cubicBezTo>
                  <a:pt x="228313" y="187149"/>
                  <a:pt x="220916" y="204462"/>
                  <a:pt x="209550" y="219075"/>
                </a:cubicBezTo>
                <a:cubicBezTo>
                  <a:pt x="198523" y="233252"/>
                  <a:pt x="184150" y="244475"/>
                  <a:pt x="171450" y="257175"/>
                </a:cubicBezTo>
                <a:cubicBezTo>
                  <a:pt x="168275" y="266700"/>
                  <a:pt x="164683" y="276096"/>
                  <a:pt x="161925" y="285750"/>
                </a:cubicBezTo>
                <a:cubicBezTo>
                  <a:pt x="155871" y="306940"/>
                  <a:pt x="152010" y="331871"/>
                  <a:pt x="142875" y="352425"/>
                </a:cubicBezTo>
                <a:cubicBezTo>
                  <a:pt x="134225" y="371888"/>
                  <a:pt x="123825" y="390525"/>
                  <a:pt x="114300" y="409575"/>
                </a:cubicBezTo>
                <a:cubicBezTo>
                  <a:pt x="111125" y="428625"/>
                  <a:pt x="110882" y="448403"/>
                  <a:pt x="104775" y="466725"/>
                </a:cubicBezTo>
                <a:cubicBezTo>
                  <a:pt x="101155" y="477585"/>
                  <a:pt x="90845" y="485061"/>
                  <a:pt x="85725" y="495300"/>
                </a:cubicBezTo>
                <a:cubicBezTo>
                  <a:pt x="81235" y="504280"/>
                  <a:pt x="79375" y="514350"/>
                  <a:pt x="76200" y="523875"/>
                </a:cubicBezTo>
                <a:cubicBezTo>
                  <a:pt x="82550" y="625475"/>
                  <a:pt x="86556" y="727249"/>
                  <a:pt x="95250" y="828675"/>
                </a:cubicBezTo>
                <a:cubicBezTo>
                  <a:pt x="96107" y="838679"/>
                  <a:pt x="101250" y="847849"/>
                  <a:pt x="104775" y="857250"/>
                </a:cubicBezTo>
                <a:cubicBezTo>
                  <a:pt x="110778" y="873259"/>
                  <a:pt x="117982" y="888807"/>
                  <a:pt x="123825" y="904875"/>
                </a:cubicBezTo>
                <a:cubicBezTo>
                  <a:pt x="130687" y="923746"/>
                  <a:pt x="139574" y="942218"/>
                  <a:pt x="142875" y="962025"/>
                </a:cubicBezTo>
                <a:cubicBezTo>
                  <a:pt x="154552" y="1032088"/>
                  <a:pt x="147716" y="1000439"/>
                  <a:pt x="161925" y="1057275"/>
                </a:cubicBezTo>
                <a:cubicBezTo>
                  <a:pt x="158750" y="1171575"/>
                  <a:pt x="160006" y="1286084"/>
                  <a:pt x="152400" y="1400175"/>
                </a:cubicBezTo>
                <a:cubicBezTo>
                  <a:pt x="147618" y="1471904"/>
                  <a:pt x="136966" y="1466293"/>
                  <a:pt x="123825" y="1514475"/>
                </a:cubicBezTo>
                <a:cubicBezTo>
                  <a:pt x="116936" y="1539734"/>
                  <a:pt x="111125" y="1565275"/>
                  <a:pt x="104775" y="1590675"/>
                </a:cubicBezTo>
                <a:cubicBezTo>
                  <a:pt x="101600" y="1603375"/>
                  <a:pt x="99390" y="1616356"/>
                  <a:pt x="95250" y="1628775"/>
                </a:cubicBezTo>
                <a:cubicBezTo>
                  <a:pt x="92075" y="1638300"/>
                  <a:pt x="88160" y="1647610"/>
                  <a:pt x="85725" y="1657350"/>
                </a:cubicBezTo>
                <a:cubicBezTo>
                  <a:pt x="71369" y="1714773"/>
                  <a:pt x="76553" y="1721551"/>
                  <a:pt x="66675" y="1790700"/>
                </a:cubicBezTo>
                <a:cubicBezTo>
                  <a:pt x="64385" y="1806727"/>
                  <a:pt x="59440" y="1822298"/>
                  <a:pt x="57150" y="1838325"/>
                </a:cubicBezTo>
                <a:cubicBezTo>
                  <a:pt x="53084" y="1866787"/>
                  <a:pt x="51997" y="1895633"/>
                  <a:pt x="47625" y="1924050"/>
                </a:cubicBezTo>
                <a:cubicBezTo>
                  <a:pt x="45634" y="1936989"/>
                  <a:pt x="40442" y="1949270"/>
                  <a:pt x="38100" y="1962150"/>
                </a:cubicBezTo>
                <a:cubicBezTo>
                  <a:pt x="34084" y="1984239"/>
                  <a:pt x="31750" y="2006600"/>
                  <a:pt x="28575" y="2028825"/>
                </a:cubicBezTo>
                <a:cubicBezTo>
                  <a:pt x="31750" y="2168525"/>
                  <a:pt x="29199" y="2308473"/>
                  <a:pt x="38100" y="2447925"/>
                </a:cubicBezTo>
                <a:cubicBezTo>
                  <a:pt x="38829" y="2459349"/>
                  <a:pt x="52030" y="2466261"/>
                  <a:pt x="57150" y="2476500"/>
                </a:cubicBezTo>
                <a:cubicBezTo>
                  <a:pt x="93513" y="2549226"/>
                  <a:pt x="26154" y="2451047"/>
                  <a:pt x="95250" y="2543175"/>
                </a:cubicBezTo>
                <a:cubicBezTo>
                  <a:pt x="98425" y="2552700"/>
                  <a:pt x="100285" y="2562770"/>
                  <a:pt x="104775" y="2571750"/>
                </a:cubicBezTo>
                <a:cubicBezTo>
                  <a:pt x="115542" y="2593284"/>
                  <a:pt x="151411" y="2633931"/>
                  <a:pt x="161925" y="2647950"/>
                </a:cubicBezTo>
                <a:cubicBezTo>
                  <a:pt x="168794" y="2657108"/>
                  <a:pt x="175855" y="2666286"/>
                  <a:pt x="180975" y="2676525"/>
                </a:cubicBezTo>
                <a:cubicBezTo>
                  <a:pt x="185465" y="2685505"/>
                  <a:pt x="186975" y="2695699"/>
                  <a:pt x="190500" y="2705100"/>
                </a:cubicBezTo>
                <a:cubicBezTo>
                  <a:pt x="196503" y="2721109"/>
                  <a:pt x="203200" y="2736850"/>
                  <a:pt x="209550" y="2752725"/>
                </a:cubicBezTo>
                <a:cubicBezTo>
                  <a:pt x="206375" y="2828925"/>
                  <a:pt x="208150" y="2905493"/>
                  <a:pt x="200025" y="2981325"/>
                </a:cubicBezTo>
                <a:cubicBezTo>
                  <a:pt x="198512" y="2995443"/>
                  <a:pt x="186742" y="3006450"/>
                  <a:pt x="180975" y="3019425"/>
                </a:cubicBezTo>
                <a:cubicBezTo>
                  <a:pt x="149906" y="3089330"/>
                  <a:pt x="176610" y="3045023"/>
                  <a:pt x="142875" y="3095625"/>
                </a:cubicBezTo>
                <a:cubicBezTo>
                  <a:pt x="153894" y="3293974"/>
                  <a:pt x="111927" y="3226602"/>
                  <a:pt x="209550" y="3324225"/>
                </a:cubicBezTo>
                <a:cubicBezTo>
                  <a:pt x="219075" y="3333750"/>
                  <a:pt x="226077" y="3346776"/>
                  <a:pt x="238125" y="3352800"/>
                </a:cubicBezTo>
                <a:cubicBezTo>
                  <a:pt x="257175" y="3362325"/>
                  <a:pt x="275217" y="3374212"/>
                  <a:pt x="295275" y="3381375"/>
                </a:cubicBezTo>
                <a:cubicBezTo>
                  <a:pt x="319931" y="3390181"/>
                  <a:pt x="371475" y="3400425"/>
                  <a:pt x="371475" y="3400425"/>
                </a:cubicBezTo>
                <a:cubicBezTo>
                  <a:pt x="444323" y="3455061"/>
                  <a:pt x="374456" y="3406211"/>
                  <a:pt x="447675" y="3448050"/>
                </a:cubicBezTo>
                <a:cubicBezTo>
                  <a:pt x="470123" y="3460877"/>
                  <a:pt x="493907" y="3481073"/>
                  <a:pt x="514350" y="3495675"/>
                </a:cubicBezTo>
                <a:cubicBezTo>
                  <a:pt x="523665" y="3502329"/>
                  <a:pt x="534369" y="3507120"/>
                  <a:pt x="542925" y="3514725"/>
                </a:cubicBezTo>
                <a:cubicBezTo>
                  <a:pt x="563061" y="3532623"/>
                  <a:pt x="600075" y="3571875"/>
                  <a:pt x="600075" y="3571875"/>
                </a:cubicBezTo>
                <a:cubicBezTo>
                  <a:pt x="606425" y="3587750"/>
                  <a:pt x="613718" y="3603280"/>
                  <a:pt x="619125" y="3619500"/>
                </a:cubicBezTo>
                <a:cubicBezTo>
                  <a:pt x="623265" y="3631919"/>
                  <a:pt x="624247" y="3645272"/>
                  <a:pt x="628650" y="3657600"/>
                </a:cubicBezTo>
                <a:cubicBezTo>
                  <a:pt x="678778" y="3797958"/>
                  <a:pt x="657196" y="3705079"/>
                  <a:pt x="676275" y="3800475"/>
                </a:cubicBezTo>
                <a:cubicBezTo>
                  <a:pt x="673100" y="3873500"/>
                  <a:pt x="674537" y="3946872"/>
                  <a:pt x="666750" y="4019550"/>
                </a:cubicBezTo>
                <a:cubicBezTo>
                  <a:pt x="665092" y="4035029"/>
                  <a:pt x="636524" y="4089527"/>
                  <a:pt x="628650" y="4105275"/>
                </a:cubicBezTo>
                <a:cubicBezTo>
                  <a:pt x="621053" y="4150856"/>
                  <a:pt x="622102" y="4169667"/>
                  <a:pt x="600075" y="4210050"/>
                </a:cubicBezTo>
                <a:cubicBezTo>
                  <a:pt x="589112" y="4230150"/>
                  <a:pt x="573755" y="4247567"/>
                  <a:pt x="561975" y="4267200"/>
                </a:cubicBezTo>
                <a:cubicBezTo>
                  <a:pt x="554670" y="4279376"/>
                  <a:pt x="549970" y="4292972"/>
                  <a:pt x="542925" y="4305300"/>
                </a:cubicBezTo>
                <a:cubicBezTo>
                  <a:pt x="524555" y="4337448"/>
                  <a:pt x="502334" y="4367432"/>
                  <a:pt x="485775" y="4400550"/>
                </a:cubicBezTo>
                <a:cubicBezTo>
                  <a:pt x="473075" y="4425950"/>
                  <a:pt x="462286" y="4452399"/>
                  <a:pt x="447675" y="4476750"/>
                </a:cubicBezTo>
                <a:cubicBezTo>
                  <a:pt x="438150" y="4492625"/>
                  <a:pt x="427379" y="4507816"/>
                  <a:pt x="419100" y="4524375"/>
                </a:cubicBezTo>
                <a:cubicBezTo>
                  <a:pt x="393700" y="4575175"/>
                  <a:pt x="430166" y="4531589"/>
                  <a:pt x="390525" y="4591050"/>
                </a:cubicBezTo>
                <a:cubicBezTo>
                  <a:pt x="379248" y="4607966"/>
                  <a:pt x="364382" y="4622233"/>
                  <a:pt x="352425" y="4638675"/>
                </a:cubicBezTo>
                <a:cubicBezTo>
                  <a:pt x="338959" y="4657191"/>
                  <a:pt x="314325" y="4695825"/>
                  <a:pt x="314325" y="4695825"/>
                </a:cubicBezTo>
                <a:cubicBezTo>
                  <a:pt x="297612" y="4762677"/>
                  <a:pt x="316702" y="4707261"/>
                  <a:pt x="276225" y="4772025"/>
                </a:cubicBezTo>
                <a:cubicBezTo>
                  <a:pt x="247506" y="4817975"/>
                  <a:pt x="265327" y="4797454"/>
                  <a:pt x="247650" y="4838700"/>
                </a:cubicBezTo>
                <a:cubicBezTo>
                  <a:pt x="242057" y="4851751"/>
                  <a:pt x="233586" y="4863505"/>
                  <a:pt x="228600" y="4876800"/>
                </a:cubicBezTo>
                <a:cubicBezTo>
                  <a:pt x="224003" y="4889057"/>
                  <a:pt x="221915" y="4902121"/>
                  <a:pt x="219075" y="4914900"/>
                </a:cubicBezTo>
                <a:cubicBezTo>
                  <a:pt x="215563" y="4930704"/>
                  <a:pt x="215234" y="4947366"/>
                  <a:pt x="209550" y="4962525"/>
                </a:cubicBezTo>
                <a:cubicBezTo>
                  <a:pt x="205530" y="4973244"/>
                  <a:pt x="196850" y="4981575"/>
                  <a:pt x="190500" y="4991100"/>
                </a:cubicBezTo>
                <a:cubicBezTo>
                  <a:pt x="176793" y="5045928"/>
                  <a:pt x="175096" y="5060007"/>
                  <a:pt x="142875" y="5124450"/>
                </a:cubicBezTo>
                <a:cubicBezTo>
                  <a:pt x="130175" y="5149850"/>
                  <a:pt x="113755" y="5173709"/>
                  <a:pt x="104775" y="5200650"/>
                </a:cubicBezTo>
                <a:cubicBezTo>
                  <a:pt x="101600" y="5210175"/>
                  <a:pt x="98008" y="5219571"/>
                  <a:pt x="95250" y="5229225"/>
                </a:cubicBezTo>
                <a:cubicBezTo>
                  <a:pt x="91654" y="5241812"/>
                  <a:pt x="90322" y="5255068"/>
                  <a:pt x="85725" y="5267325"/>
                </a:cubicBezTo>
                <a:cubicBezTo>
                  <a:pt x="80739" y="5280620"/>
                  <a:pt x="72268" y="5292374"/>
                  <a:pt x="66675" y="5305425"/>
                </a:cubicBezTo>
                <a:cubicBezTo>
                  <a:pt x="56887" y="5328263"/>
                  <a:pt x="54530" y="5347933"/>
                  <a:pt x="47625" y="5372100"/>
                </a:cubicBezTo>
                <a:cubicBezTo>
                  <a:pt x="44867" y="5381754"/>
                  <a:pt x="41275" y="5391150"/>
                  <a:pt x="38100" y="5400675"/>
                </a:cubicBezTo>
                <a:cubicBezTo>
                  <a:pt x="31750" y="5508625"/>
                  <a:pt x="26894" y="5616673"/>
                  <a:pt x="19050" y="5724525"/>
                </a:cubicBezTo>
                <a:cubicBezTo>
                  <a:pt x="14192" y="5791325"/>
                  <a:pt x="0" y="5924550"/>
                  <a:pt x="0" y="5924550"/>
                </a:cubicBezTo>
                <a:cubicBezTo>
                  <a:pt x="9827" y="6130918"/>
                  <a:pt x="9525" y="6057824"/>
                  <a:pt x="9525" y="6143625"/>
                </a:cubicBezTo>
              </a:path>
            </a:pathLst>
          </a:custGeom>
          <a:no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a:extLst>
              <a:ext uri="{FF2B5EF4-FFF2-40B4-BE49-F238E27FC236}">
                <a16:creationId xmlns:a16="http://schemas.microsoft.com/office/drawing/2014/main" id="{DAFDD213-8C85-46D6-BD8E-2FD2882F5426}"/>
              </a:ext>
            </a:extLst>
          </p:cNvPr>
          <p:cNvSpPr txBox="1"/>
          <p:nvPr/>
        </p:nvSpPr>
        <p:spPr>
          <a:xfrm>
            <a:off x="66676" y="134331"/>
            <a:ext cx="12125324" cy="369332"/>
          </a:xfrm>
          <a:prstGeom prst="rect">
            <a:avLst/>
          </a:prstGeom>
          <a:noFill/>
        </p:spPr>
        <p:txBody>
          <a:bodyPr wrap="square">
            <a:spAutoFit/>
          </a:bodyPr>
          <a:lstStyle/>
          <a:p>
            <a:pPr algn="ctr"/>
            <a:r>
              <a:rPr lang="en-GB" b="1" i="0" dirty="0">
                <a:solidFill>
                  <a:srgbClr val="444444"/>
                </a:solidFill>
                <a:effectLst/>
                <a:latin typeface="Brush Script MT" panose="03060802040406070304" pitchFamily="66" charset="0"/>
              </a:rPr>
              <a:t>At Lobley Hill Primary, we aim to ‘be the best we can be’ through being curious, adventurous and respectful in order to achieve personal excellence.</a:t>
            </a:r>
            <a:endParaRPr lang="en-GB" dirty="0">
              <a:latin typeface="Brush Script MT" panose="03060802040406070304" pitchFamily="66" charset="0"/>
            </a:endParaRPr>
          </a:p>
        </p:txBody>
      </p:sp>
      <p:sp>
        <p:nvSpPr>
          <p:cNvPr id="19" name="TextBox 18">
            <a:extLst>
              <a:ext uri="{FF2B5EF4-FFF2-40B4-BE49-F238E27FC236}">
                <a16:creationId xmlns:a16="http://schemas.microsoft.com/office/drawing/2014/main" id="{BF6BD2FA-8490-489E-9D30-F3BD21C7AC72}"/>
              </a:ext>
            </a:extLst>
          </p:cNvPr>
          <p:cNvSpPr txBox="1"/>
          <p:nvPr/>
        </p:nvSpPr>
        <p:spPr>
          <a:xfrm>
            <a:off x="4833674" y="4196794"/>
            <a:ext cx="2524652" cy="2585323"/>
          </a:xfrm>
          <a:prstGeom prst="rect">
            <a:avLst/>
          </a:prstGeom>
          <a:noFill/>
        </p:spPr>
        <p:txBody>
          <a:bodyPr wrap="square">
            <a:spAutoFit/>
          </a:bodyPr>
          <a:lstStyle/>
          <a:p>
            <a:pPr algn="ctr"/>
            <a:r>
              <a:rPr lang="en-GB" b="0" i="0" dirty="0">
                <a:solidFill>
                  <a:srgbClr val="444444"/>
                </a:solidFill>
                <a:effectLst/>
                <a:latin typeface="Open Sans" panose="020B0606030504020204" pitchFamily="34" charset="0"/>
              </a:rPr>
              <a:t>At Lobley Hill Primary School, ‘We </a:t>
            </a:r>
            <a:r>
              <a:rPr lang="en-GB" b="1" i="0" dirty="0">
                <a:solidFill>
                  <a:srgbClr val="444444"/>
                </a:solidFill>
                <a:effectLst/>
                <a:latin typeface="Open Sans" panose="020B0606030504020204" pitchFamily="34" charset="0"/>
              </a:rPr>
              <a:t>CARE</a:t>
            </a:r>
            <a:r>
              <a:rPr lang="en-GB" b="0" i="0" dirty="0">
                <a:solidFill>
                  <a:srgbClr val="444444"/>
                </a:solidFill>
                <a:effectLst/>
                <a:latin typeface="Open Sans" panose="020B0606030504020204" pitchFamily="34" charset="0"/>
              </a:rPr>
              <a:t>’.  We strive to support our school community to:</a:t>
            </a:r>
          </a:p>
          <a:p>
            <a:pPr algn="ctr"/>
            <a:r>
              <a:rPr lang="en-GB" b="1" dirty="0">
                <a:solidFill>
                  <a:srgbClr val="21446D"/>
                </a:solidFill>
                <a:effectLst/>
                <a:latin typeface="Open Sans" panose="020B0606030504020204" pitchFamily="34" charset="0"/>
              </a:rPr>
              <a:t>Co-operate</a:t>
            </a:r>
          </a:p>
          <a:p>
            <a:pPr algn="ctr"/>
            <a:r>
              <a:rPr lang="en-GB" b="1" dirty="0">
                <a:solidFill>
                  <a:srgbClr val="21446D"/>
                </a:solidFill>
                <a:effectLst/>
                <a:latin typeface="Open Sans" panose="020B0606030504020204" pitchFamily="34" charset="0"/>
              </a:rPr>
              <a:t>Achieve</a:t>
            </a:r>
          </a:p>
          <a:p>
            <a:pPr algn="ctr"/>
            <a:r>
              <a:rPr lang="en-GB" b="1" dirty="0">
                <a:solidFill>
                  <a:srgbClr val="21446D"/>
                </a:solidFill>
                <a:effectLst/>
                <a:latin typeface="Open Sans" panose="020B0606030504020204" pitchFamily="34" charset="0"/>
              </a:rPr>
              <a:t>Respect</a:t>
            </a:r>
          </a:p>
          <a:p>
            <a:pPr algn="ctr"/>
            <a:r>
              <a:rPr lang="en-GB" b="1" dirty="0">
                <a:solidFill>
                  <a:srgbClr val="21446D"/>
                </a:solidFill>
                <a:effectLst/>
                <a:latin typeface="Open Sans" panose="020B0606030504020204" pitchFamily="34" charset="0"/>
              </a:rPr>
              <a:t>Enjoy</a:t>
            </a:r>
          </a:p>
        </p:txBody>
      </p:sp>
      <p:sp>
        <p:nvSpPr>
          <p:cNvPr id="21" name="Rectangle: Rounded Corners 20">
            <a:extLst>
              <a:ext uri="{FF2B5EF4-FFF2-40B4-BE49-F238E27FC236}">
                <a16:creationId xmlns:a16="http://schemas.microsoft.com/office/drawing/2014/main" id="{30B583F0-6AF3-42D9-BCBD-015DC01724E3}"/>
              </a:ext>
            </a:extLst>
          </p:cNvPr>
          <p:cNvSpPr/>
          <p:nvPr/>
        </p:nvSpPr>
        <p:spPr>
          <a:xfrm>
            <a:off x="5117425" y="3454347"/>
            <a:ext cx="2023825" cy="629832"/>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77500" lnSpcReduction="20000"/>
          </a:bodyPr>
          <a:lstStyle/>
          <a:p>
            <a:pPr algn="ctr"/>
            <a:r>
              <a:rPr lang="en-GB" sz="2400" dirty="0"/>
              <a:t>Elm, Birch and Oak</a:t>
            </a:r>
          </a:p>
        </p:txBody>
      </p:sp>
      <p:sp>
        <p:nvSpPr>
          <p:cNvPr id="13" name="TextBox 12">
            <a:extLst>
              <a:ext uri="{FF2B5EF4-FFF2-40B4-BE49-F238E27FC236}">
                <a16:creationId xmlns:a16="http://schemas.microsoft.com/office/drawing/2014/main" id="{209F5D31-F1A3-4E06-8E08-D8F7C6531C4A}"/>
              </a:ext>
            </a:extLst>
          </p:cNvPr>
          <p:cNvSpPr txBox="1"/>
          <p:nvPr/>
        </p:nvSpPr>
        <p:spPr>
          <a:xfrm>
            <a:off x="4867011" y="767315"/>
            <a:ext cx="2524652" cy="523220"/>
          </a:xfrm>
          <a:prstGeom prst="rect">
            <a:avLst/>
          </a:prstGeom>
          <a:noFill/>
        </p:spPr>
        <p:txBody>
          <a:bodyPr wrap="square">
            <a:spAutoFit/>
          </a:bodyPr>
          <a:lstStyle/>
          <a:p>
            <a:pPr algn="ctr"/>
            <a:r>
              <a:rPr lang="en-GB" sz="2800" b="0" i="0" dirty="0">
                <a:solidFill>
                  <a:srgbClr val="00B0F0"/>
                </a:solidFill>
                <a:effectLst/>
                <a:latin typeface="Open Sans" panose="020B0606030504020204" pitchFamily="34" charset="0"/>
              </a:rPr>
              <a:t>Autumn 2</a:t>
            </a:r>
            <a:endParaRPr lang="en-GB" sz="2800" b="1" dirty="0">
              <a:solidFill>
                <a:srgbClr val="00B0F0"/>
              </a:solidFill>
              <a:effectLst/>
              <a:latin typeface="Open Sans" panose="020B0606030504020204" pitchFamily="34" charset="0"/>
            </a:endParaRPr>
          </a:p>
        </p:txBody>
      </p:sp>
    </p:spTree>
    <p:extLst>
      <p:ext uri="{BB962C8B-B14F-4D97-AF65-F5344CB8AC3E}">
        <p14:creationId xmlns:p14="http://schemas.microsoft.com/office/powerpoint/2010/main" val="38332167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bley Hill Primary School | Gateshead">
            <a:extLst>
              <a:ext uri="{FF2B5EF4-FFF2-40B4-BE49-F238E27FC236}">
                <a16:creationId xmlns:a16="http://schemas.microsoft.com/office/drawing/2014/main" id="{2A31A321-5707-4F01-8411-A790558F32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38882" y="323850"/>
            <a:ext cx="876971" cy="87697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21DF3AA0-BF2D-4E60-803D-6C40159BDF8D}"/>
              </a:ext>
            </a:extLst>
          </p:cNvPr>
          <p:cNvSpPr/>
          <p:nvPr/>
        </p:nvSpPr>
        <p:spPr>
          <a:xfrm>
            <a:off x="1018056" y="246530"/>
            <a:ext cx="3801035" cy="3182470"/>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lnSpcReduction="10000"/>
          </a:bodyPr>
          <a:lstStyle/>
          <a:p>
            <a:pPr algn="ctr"/>
            <a:r>
              <a:rPr lang="en-GB" b="1" dirty="0">
                <a:solidFill>
                  <a:schemeClr val="tx1"/>
                </a:solidFill>
                <a:latin typeface="Bradley Hand ITC" panose="03070402050302030203" pitchFamily="66" charset="0"/>
              </a:rPr>
              <a:t>PE</a:t>
            </a:r>
            <a:endParaRPr lang="en-GB" dirty="0">
              <a:solidFill>
                <a:schemeClr val="tx1"/>
              </a:solidFill>
              <a:latin typeface="Bradley Hand ITC" panose="03070402050302030203" pitchFamily="66" charset="0"/>
            </a:endParaRPr>
          </a:p>
          <a:p>
            <a:r>
              <a:rPr lang="en-GB" b="1" dirty="0">
                <a:solidFill>
                  <a:schemeClr val="tx1"/>
                </a:solidFill>
                <a:latin typeface="Bradley Hand ITC" panose="03070402050302030203" pitchFamily="66" charset="0"/>
              </a:rPr>
              <a:t> </a:t>
            </a:r>
            <a:r>
              <a:rPr lang="en-GB" sz="1500" b="1" dirty="0">
                <a:solidFill>
                  <a:schemeClr val="tx1"/>
                </a:solidFill>
                <a:latin typeface="Bradley Hand ITC" panose="03070402050302030203" pitchFamily="66" charset="0"/>
              </a:rPr>
              <a:t>Year 1 and 2: </a:t>
            </a:r>
          </a:p>
          <a:p>
            <a:r>
              <a:rPr lang="en-GB" sz="1500" b="1" dirty="0">
                <a:solidFill>
                  <a:schemeClr val="tx1"/>
                </a:solidFill>
                <a:latin typeface="Bradley Hand ITC" panose="03070402050302030203" pitchFamily="66" charset="0"/>
              </a:rPr>
              <a:t>Outdoor – Games for understanding: </a:t>
            </a:r>
            <a:r>
              <a:rPr lang="en-GB" sz="1500" dirty="0">
                <a:solidFill>
                  <a:schemeClr val="tx1"/>
                </a:solidFill>
                <a:latin typeface="Bradley Hand ITC" panose="03070402050302030203" pitchFamily="66" charset="0"/>
              </a:rPr>
              <a:t>Children will be learning about the principles or attacking and defending and applying these in different game situations. We will be developing our knowledge of effective warm ups and cool downs.  </a:t>
            </a:r>
          </a:p>
          <a:p>
            <a:r>
              <a:rPr lang="en-GB" sz="1500" b="1" dirty="0">
                <a:solidFill>
                  <a:schemeClr val="tx1"/>
                </a:solidFill>
                <a:latin typeface="Bradley Hand ITC" panose="03070402050302030203" pitchFamily="66" charset="0"/>
              </a:rPr>
              <a:t>Indoor- Jumping - </a:t>
            </a:r>
            <a:r>
              <a:rPr lang="en-GB" sz="1500" dirty="0">
                <a:solidFill>
                  <a:schemeClr val="tx1"/>
                </a:solidFill>
                <a:latin typeface="Bradley Hand ITC" panose="03070402050302030203" pitchFamily="66" charset="0"/>
              </a:rPr>
              <a:t>Children will be learning the techniques in being able to jump effectively and with control. Then applying these to different games and exercises. We will be developing our knowledge of effective warm ups and cool downs. </a:t>
            </a:r>
          </a:p>
        </p:txBody>
      </p:sp>
      <p:sp>
        <p:nvSpPr>
          <p:cNvPr id="8" name="Rectangle: Rounded Corners 7">
            <a:extLst>
              <a:ext uri="{FF2B5EF4-FFF2-40B4-BE49-F238E27FC236}">
                <a16:creationId xmlns:a16="http://schemas.microsoft.com/office/drawing/2014/main" id="{A7006B50-3120-4E83-B6F5-2AFCA90E55FD}"/>
              </a:ext>
            </a:extLst>
          </p:cNvPr>
          <p:cNvSpPr/>
          <p:nvPr/>
        </p:nvSpPr>
        <p:spPr>
          <a:xfrm>
            <a:off x="1092154" y="3541199"/>
            <a:ext cx="3801035" cy="3182470"/>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25000" lnSpcReduction="20000"/>
          </a:bodyPr>
          <a:lstStyle/>
          <a:p>
            <a:pPr algn="ctr"/>
            <a:endParaRPr lang="en-GB" sz="6000" b="1" dirty="0">
              <a:solidFill>
                <a:schemeClr val="tx1"/>
              </a:solidFill>
              <a:latin typeface="Bradley Hand ITC" panose="03070402050302030203" pitchFamily="66" charset="0"/>
            </a:endParaRPr>
          </a:p>
          <a:p>
            <a:pPr algn="ctr"/>
            <a:r>
              <a:rPr lang="en-GB" sz="6000" b="1" dirty="0">
                <a:solidFill>
                  <a:schemeClr val="tx1"/>
                </a:solidFill>
                <a:latin typeface="Bradley Hand ITC" panose="03070402050302030203" pitchFamily="66" charset="0"/>
              </a:rPr>
              <a:t>DT</a:t>
            </a:r>
          </a:p>
          <a:p>
            <a:r>
              <a:rPr lang="en-GB" sz="5600" b="1" dirty="0">
                <a:solidFill>
                  <a:schemeClr val="tx1"/>
                </a:solidFill>
                <a:latin typeface="Bradley Hand ITC" panose="03070402050302030203" pitchFamily="66" charset="0"/>
              </a:rPr>
              <a:t>Year 1 and 2: Puppets </a:t>
            </a:r>
          </a:p>
          <a:p>
            <a:r>
              <a:rPr lang="en-GB" sz="5600" dirty="0">
                <a:solidFill>
                  <a:schemeClr val="tx1"/>
                </a:solidFill>
                <a:latin typeface="Bradley Hand ITC" panose="03070402050302030203" pitchFamily="66" charset="0"/>
              </a:rPr>
              <a:t>In both Year 1 and Year 2, children will be developing their craft and design skills in making a hand held puppet linked to a storybook character. They will practise using a range of joining techniques including the running stitch to create their finished product. Children will be creating a design using a design brief and ensuring their puppet is fit for purpose and includes key features. They will be evaluating their finished creation and making adaptations to improve where necessary. </a:t>
            </a:r>
            <a:endParaRPr lang="en-GB" b="1" dirty="0">
              <a:solidFill>
                <a:schemeClr val="tx1"/>
              </a:solidFill>
              <a:latin typeface="Bradley Hand ITC" panose="03070402050302030203" pitchFamily="66" charset="0"/>
            </a:endParaRPr>
          </a:p>
          <a:p>
            <a:pPr algn="ctr"/>
            <a:endParaRPr lang="en-GB" b="1" dirty="0">
              <a:solidFill>
                <a:schemeClr val="tx1"/>
              </a:solidFill>
              <a:latin typeface="Bradley Hand ITC" panose="03070402050302030203" pitchFamily="66" charset="0"/>
            </a:endParaRPr>
          </a:p>
        </p:txBody>
      </p:sp>
      <p:sp>
        <p:nvSpPr>
          <p:cNvPr id="9" name="Rectangle: Rounded Corners 8">
            <a:extLst>
              <a:ext uri="{FF2B5EF4-FFF2-40B4-BE49-F238E27FC236}">
                <a16:creationId xmlns:a16="http://schemas.microsoft.com/office/drawing/2014/main" id="{221B8A28-CD0F-4FC9-AE60-01C1958E4B3B}"/>
              </a:ext>
            </a:extLst>
          </p:cNvPr>
          <p:cNvSpPr/>
          <p:nvPr/>
        </p:nvSpPr>
        <p:spPr>
          <a:xfrm>
            <a:off x="7214746" y="3541199"/>
            <a:ext cx="3801035" cy="3182470"/>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sz="1500" b="1" dirty="0">
                <a:solidFill>
                  <a:schemeClr val="tx1"/>
                </a:solidFill>
                <a:latin typeface="Bradley Hand ITC" panose="03070402050302030203" pitchFamily="66" charset="0"/>
              </a:rPr>
              <a:t>Geography</a:t>
            </a:r>
          </a:p>
          <a:p>
            <a:r>
              <a:rPr lang="en-GB" sz="1400" b="1" dirty="0">
                <a:solidFill>
                  <a:schemeClr val="tx1"/>
                </a:solidFill>
                <a:latin typeface="Bradley Hand ITC" panose="03070402050302030203" pitchFamily="66" charset="0"/>
              </a:rPr>
              <a:t>Year 1 – What do I know about my school</a:t>
            </a:r>
          </a:p>
          <a:p>
            <a:r>
              <a:rPr lang="en-GB" sz="1400" dirty="0">
                <a:solidFill>
                  <a:schemeClr val="tx1"/>
                </a:solidFill>
                <a:latin typeface="Bradley Hand ITC" panose="03070402050302030203" pitchFamily="66" charset="0"/>
              </a:rPr>
              <a:t>Children will be locating our school on a birds eye map and learning about features of a map. We will be using maps to plan routes to specific locations on our school site. </a:t>
            </a:r>
          </a:p>
          <a:p>
            <a:r>
              <a:rPr lang="en-GB" sz="1400" b="1" dirty="0">
                <a:solidFill>
                  <a:schemeClr val="tx1"/>
                </a:solidFill>
                <a:latin typeface="Bradley Hand ITC" panose="03070402050302030203" pitchFamily="66" charset="0"/>
              </a:rPr>
              <a:t>Year 2 – What is the weather in the UK? </a:t>
            </a:r>
          </a:p>
          <a:p>
            <a:r>
              <a:rPr lang="en-GB" sz="1400" dirty="0">
                <a:solidFill>
                  <a:schemeClr val="tx1"/>
                </a:solidFill>
                <a:latin typeface="Bradley Hand ITC" panose="03070402050302030203" pitchFamily="66" charset="0"/>
              </a:rPr>
              <a:t>Children will be learning the capital cities of the UK and their location on a map of the British Isles. They will also be exploring weather and seasons that occur during each of the four seasons. </a:t>
            </a:r>
          </a:p>
        </p:txBody>
      </p:sp>
      <p:pic>
        <p:nvPicPr>
          <p:cNvPr id="1030" name="Picture 6" descr="Pen clipart Images - Free Download on Magnific (formerly ...">
            <a:extLst>
              <a:ext uri="{FF2B5EF4-FFF2-40B4-BE49-F238E27FC236}">
                <a16:creationId xmlns:a16="http://schemas.microsoft.com/office/drawing/2014/main" id="{8F66A9E4-E747-474A-B95B-291D748C98AB}"/>
              </a:ext>
            </a:extLst>
          </p:cNvPr>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rot="20701404">
            <a:off x="-170991" y="5113386"/>
            <a:ext cx="1447800" cy="1447800"/>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Shape 11">
            <a:extLst>
              <a:ext uri="{FF2B5EF4-FFF2-40B4-BE49-F238E27FC236}">
                <a16:creationId xmlns:a16="http://schemas.microsoft.com/office/drawing/2014/main" id="{AB51406F-CB7E-4444-9778-E6A968C88447}"/>
              </a:ext>
            </a:extLst>
          </p:cNvPr>
          <p:cNvSpPr/>
          <p:nvPr/>
        </p:nvSpPr>
        <p:spPr>
          <a:xfrm>
            <a:off x="66675" y="323850"/>
            <a:ext cx="676275" cy="6143625"/>
          </a:xfrm>
          <a:custGeom>
            <a:avLst/>
            <a:gdLst>
              <a:gd name="connsiteX0" fmla="*/ 371475 w 676275"/>
              <a:gd name="connsiteY0" fmla="*/ 0 h 6143625"/>
              <a:gd name="connsiteX1" fmla="*/ 266700 w 676275"/>
              <a:gd name="connsiteY1" fmla="*/ 114300 h 6143625"/>
              <a:gd name="connsiteX2" fmla="*/ 238125 w 676275"/>
              <a:gd name="connsiteY2" fmla="*/ 171450 h 6143625"/>
              <a:gd name="connsiteX3" fmla="*/ 209550 w 676275"/>
              <a:gd name="connsiteY3" fmla="*/ 219075 h 6143625"/>
              <a:gd name="connsiteX4" fmla="*/ 171450 w 676275"/>
              <a:gd name="connsiteY4" fmla="*/ 257175 h 6143625"/>
              <a:gd name="connsiteX5" fmla="*/ 161925 w 676275"/>
              <a:gd name="connsiteY5" fmla="*/ 285750 h 6143625"/>
              <a:gd name="connsiteX6" fmla="*/ 142875 w 676275"/>
              <a:gd name="connsiteY6" fmla="*/ 352425 h 6143625"/>
              <a:gd name="connsiteX7" fmla="*/ 114300 w 676275"/>
              <a:gd name="connsiteY7" fmla="*/ 409575 h 6143625"/>
              <a:gd name="connsiteX8" fmla="*/ 104775 w 676275"/>
              <a:gd name="connsiteY8" fmla="*/ 466725 h 6143625"/>
              <a:gd name="connsiteX9" fmla="*/ 85725 w 676275"/>
              <a:gd name="connsiteY9" fmla="*/ 495300 h 6143625"/>
              <a:gd name="connsiteX10" fmla="*/ 76200 w 676275"/>
              <a:gd name="connsiteY10" fmla="*/ 523875 h 6143625"/>
              <a:gd name="connsiteX11" fmla="*/ 95250 w 676275"/>
              <a:gd name="connsiteY11" fmla="*/ 828675 h 6143625"/>
              <a:gd name="connsiteX12" fmla="*/ 104775 w 676275"/>
              <a:gd name="connsiteY12" fmla="*/ 857250 h 6143625"/>
              <a:gd name="connsiteX13" fmla="*/ 123825 w 676275"/>
              <a:gd name="connsiteY13" fmla="*/ 904875 h 6143625"/>
              <a:gd name="connsiteX14" fmla="*/ 142875 w 676275"/>
              <a:gd name="connsiteY14" fmla="*/ 962025 h 6143625"/>
              <a:gd name="connsiteX15" fmla="*/ 161925 w 676275"/>
              <a:gd name="connsiteY15" fmla="*/ 1057275 h 6143625"/>
              <a:gd name="connsiteX16" fmla="*/ 152400 w 676275"/>
              <a:gd name="connsiteY16" fmla="*/ 1400175 h 6143625"/>
              <a:gd name="connsiteX17" fmla="*/ 123825 w 676275"/>
              <a:gd name="connsiteY17" fmla="*/ 1514475 h 6143625"/>
              <a:gd name="connsiteX18" fmla="*/ 104775 w 676275"/>
              <a:gd name="connsiteY18" fmla="*/ 1590675 h 6143625"/>
              <a:gd name="connsiteX19" fmla="*/ 95250 w 676275"/>
              <a:gd name="connsiteY19" fmla="*/ 1628775 h 6143625"/>
              <a:gd name="connsiteX20" fmla="*/ 85725 w 676275"/>
              <a:gd name="connsiteY20" fmla="*/ 1657350 h 6143625"/>
              <a:gd name="connsiteX21" fmla="*/ 66675 w 676275"/>
              <a:gd name="connsiteY21" fmla="*/ 1790700 h 6143625"/>
              <a:gd name="connsiteX22" fmla="*/ 57150 w 676275"/>
              <a:gd name="connsiteY22" fmla="*/ 1838325 h 6143625"/>
              <a:gd name="connsiteX23" fmla="*/ 47625 w 676275"/>
              <a:gd name="connsiteY23" fmla="*/ 1924050 h 6143625"/>
              <a:gd name="connsiteX24" fmla="*/ 38100 w 676275"/>
              <a:gd name="connsiteY24" fmla="*/ 1962150 h 6143625"/>
              <a:gd name="connsiteX25" fmla="*/ 28575 w 676275"/>
              <a:gd name="connsiteY25" fmla="*/ 2028825 h 6143625"/>
              <a:gd name="connsiteX26" fmla="*/ 38100 w 676275"/>
              <a:gd name="connsiteY26" fmla="*/ 2447925 h 6143625"/>
              <a:gd name="connsiteX27" fmla="*/ 57150 w 676275"/>
              <a:gd name="connsiteY27" fmla="*/ 2476500 h 6143625"/>
              <a:gd name="connsiteX28" fmla="*/ 95250 w 676275"/>
              <a:gd name="connsiteY28" fmla="*/ 2543175 h 6143625"/>
              <a:gd name="connsiteX29" fmla="*/ 104775 w 676275"/>
              <a:gd name="connsiteY29" fmla="*/ 2571750 h 6143625"/>
              <a:gd name="connsiteX30" fmla="*/ 161925 w 676275"/>
              <a:gd name="connsiteY30" fmla="*/ 2647950 h 6143625"/>
              <a:gd name="connsiteX31" fmla="*/ 180975 w 676275"/>
              <a:gd name="connsiteY31" fmla="*/ 2676525 h 6143625"/>
              <a:gd name="connsiteX32" fmla="*/ 190500 w 676275"/>
              <a:gd name="connsiteY32" fmla="*/ 2705100 h 6143625"/>
              <a:gd name="connsiteX33" fmla="*/ 209550 w 676275"/>
              <a:gd name="connsiteY33" fmla="*/ 2752725 h 6143625"/>
              <a:gd name="connsiteX34" fmla="*/ 200025 w 676275"/>
              <a:gd name="connsiteY34" fmla="*/ 2981325 h 6143625"/>
              <a:gd name="connsiteX35" fmla="*/ 180975 w 676275"/>
              <a:gd name="connsiteY35" fmla="*/ 3019425 h 6143625"/>
              <a:gd name="connsiteX36" fmla="*/ 142875 w 676275"/>
              <a:gd name="connsiteY36" fmla="*/ 3095625 h 6143625"/>
              <a:gd name="connsiteX37" fmla="*/ 209550 w 676275"/>
              <a:gd name="connsiteY37" fmla="*/ 3324225 h 6143625"/>
              <a:gd name="connsiteX38" fmla="*/ 238125 w 676275"/>
              <a:gd name="connsiteY38" fmla="*/ 3352800 h 6143625"/>
              <a:gd name="connsiteX39" fmla="*/ 295275 w 676275"/>
              <a:gd name="connsiteY39" fmla="*/ 3381375 h 6143625"/>
              <a:gd name="connsiteX40" fmla="*/ 371475 w 676275"/>
              <a:gd name="connsiteY40" fmla="*/ 3400425 h 6143625"/>
              <a:gd name="connsiteX41" fmla="*/ 447675 w 676275"/>
              <a:gd name="connsiteY41" fmla="*/ 3448050 h 6143625"/>
              <a:gd name="connsiteX42" fmla="*/ 514350 w 676275"/>
              <a:gd name="connsiteY42" fmla="*/ 3495675 h 6143625"/>
              <a:gd name="connsiteX43" fmla="*/ 542925 w 676275"/>
              <a:gd name="connsiteY43" fmla="*/ 3514725 h 6143625"/>
              <a:gd name="connsiteX44" fmla="*/ 600075 w 676275"/>
              <a:gd name="connsiteY44" fmla="*/ 3571875 h 6143625"/>
              <a:gd name="connsiteX45" fmla="*/ 619125 w 676275"/>
              <a:gd name="connsiteY45" fmla="*/ 3619500 h 6143625"/>
              <a:gd name="connsiteX46" fmla="*/ 628650 w 676275"/>
              <a:gd name="connsiteY46" fmla="*/ 3657600 h 6143625"/>
              <a:gd name="connsiteX47" fmla="*/ 676275 w 676275"/>
              <a:gd name="connsiteY47" fmla="*/ 3800475 h 6143625"/>
              <a:gd name="connsiteX48" fmla="*/ 666750 w 676275"/>
              <a:gd name="connsiteY48" fmla="*/ 4019550 h 6143625"/>
              <a:gd name="connsiteX49" fmla="*/ 628650 w 676275"/>
              <a:gd name="connsiteY49" fmla="*/ 4105275 h 6143625"/>
              <a:gd name="connsiteX50" fmla="*/ 600075 w 676275"/>
              <a:gd name="connsiteY50" fmla="*/ 4210050 h 6143625"/>
              <a:gd name="connsiteX51" fmla="*/ 561975 w 676275"/>
              <a:gd name="connsiteY51" fmla="*/ 4267200 h 6143625"/>
              <a:gd name="connsiteX52" fmla="*/ 542925 w 676275"/>
              <a:gd name="connsiteY52" fmla="*/ 4305300 h 6143625"/>
              <a:gd name="connsiteX53" fmla="*/ 485775 w 676275"/>
              <a:gd name="connsiteY53" fmla="*/ 4400550 h 6143625"/>
              <a:gd name="connsiteX54" fmla="*/ 447675 w 676275"/>
              <a:gd name="connsiteY54" fmla="*/ 4476750 h 6143625"/>
              <a:gd name="connsiteX55" fmla="*/ 419100 w 676275"/>
              <a:gd name="connsiteY55" fmla="*/ 4524375 h 6143625"/>
              <a:gd name="connsiteX56" fmla="*/ 390525 w 676275"/>
              <a:gd name="connsiteY56" fmla="*/ 4591050 h 6143625"/>
              <a:gd name="connsiteX57" fmla="*/ 352425 w 676275"/>
              <a:gd name="connsiteY57" fmla="*/ 4638675 h 6143625"/>
              <a:gd name="connsiteX58" fmla="*/ 314325 w 676275"/>
              <a:gd name="connsiteY58" fmla="*/ 4695825 h 6143625"/>
              <a:gd name="connsiteX59" fmla="*/ 276225 w 676275"/>
              <a:gd name="connsiteY59" fmla="*/ 4772025 h 6143625"/>
              <a:gd name="connsiteX60" fmla="*/ 247650 w 676275"/>
              <a:gd name="connsiteY60" fmla="*/ 4838700 h 6143625"/>
              <a:gd name="connsiteX61" fmla="*/ 228600 w 676275"/>
              <a:gd name="connsiteY61" fmla="*/ 4876800 h 6143625"/>
              <a:gd name="connsiteX62" fmla="*/ 219075 w 676275"/>
              <a:gd name="connsiteY62" fmla="*/ 4914900 h 6143625"/>
              <a:gd name="connsiteX63" fmla="*/ 209550 w 676275"/>
              <a:gd name="connsiteY63" fmla="*/ 4962525 h 6143625"/>
              <a:gd name="connsiteX64" fmla="*/ 190500 w 676275"/>
              <a:gd name="connsiteY64" fmla="*/ 4991100 h 6143625"/>
              <a:gd name="connsiteX65" fmla="*/ 142875 w 676275"/>
              <a:gd name="connsiteY65" fmla="*/ 5124450 h 6143625"/>
              <a:gd name="connsiteX66" fmla="*/ 104775 w 676275"/>
              <a:gd name="connsiteY66" fmla="*/ 5200650 h 6143625"/>
              <a:gd name="connsiteX67" fmla="*/ 95250 w 676275"/>
              <a:gd name="connsiteY67" fmla="*/ 5229225 h 6143625"/>
              <a:gd name="connsiteX68" fmla="*/ 85725 w 676275"/>
              <a:gd name="connsiteY68" fmla="*/ 5267325 h 6143625"/>
              <a:gd name="connsiteX69" fmla="*/ 66675 w 676275"/>
              <a:gd name="connsiteY69" fmla="*/ 5305425 h 6143625"/>
              <a:gd name="connsiteX70" fmla="*/ 47625 w 676275"/>
              <a:gd name="connsiteY70" fmla="*/ 5372100 h 6143625"/>
              <a:gd name="connsiteX71" fmla="*/ 38100 w 676275"/>
              <a:gd name="connsiteY71" fmla="*/ 5400675 h 6143625"/>
              <a:gd name="connsiteX72" fmla="*/ 19050 w 676275"/>
              <a:gd name="connsiteY72" fmla="*/ 5724525 h 6143625"/>
              <a:gd name="connsiteX73" fmla="*/ 0 w 676275"/>
              <a:gd name="connsiteY73" fmla="*/ 5924550 h 6143625"/>
              <a:gd name="connsiteX74" fmla="*/ 9525 w 676275"/>
              <a:gd name="connsiteY74" fmla="*/ 6143625 h 614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76275" h="6143625">
                <a:moveTo>
                  <a:pt x="371475" y="0"/>
                </a:moveTo>
                <a:cubicBezTo>
                  <a:pt x="295054" y="98256"/>
                  <a:pt x="333760" y="64005"/>
                  <a:pt x="266700" y="114300"/>
                </a:cubicBezTo>
                <a:cubicBezTo>
                  <a:pt x="252013" y="158362"/>
                  <a:pt x="264503" y="129245"/>
                  <a:pt x="238125" y="171450"/>
                </a:cubicBezTo>
                <a:cubicBezTo>
                  <a:pt x="228313" y="187149"/>
                  <a:pt x="220916" y="204462"/>
                  <a:pt x="209550" y="219075"/>
                </a:cubicBezTo>
                <a:cubicBezTo>
                  <a:pt x="198523" y="233252"/>
                  <a:pt x="184150" y="244475"/>
                  <a:pt x="171450" y="257175"/>
                </a:cubicBezTo>
                <a:cubicBezTo>
                  <a:pt x="168275" y="266700"/>
                  <a:pt x="164683" y="276096"/>
                  <a:pt x="161925" y="285750"/>
                </a:cubicBezTo>
                <a:cubicBezTo>
                  <a:pt x="155871" y="306940"/>
                  <a:pt x="152010" y="331871"/>
                  <a:pt x="142875" y="352425"/>
                </a:cubicBezTo>
                <a:cubicBezTo>
                  <a:pt x="134225" y="371888"/>
                  <a:pt x="123825" y="390525"/>
                  <a:pt x="114300" y="409575"/>
                </a:cubicBezTo>
                <a:cubicBezTo>
                  <a:pt x="111125" y="428625"/>
                  <a:pt x="110882" y="448403"/>
                  <a:pt x="104775" y="466725"/>
                </a:cubicBezTo>
                <a:cubicBezTo>
                  <a:pt x="101155" y="477585"/>
                  <a:pt x="90845" y="485061"/>
                  <a:pt x="85725" y="495300"/>
                </a:cubicBezTo>
                <a:cubicBezTo>
                  <a:pt x="81235" y="504280"/>
                  <a:pt x="79375" y="514350"/>
                  <a:pt x="76200" y="523875"/>
                </a:cubicBezTo>
                <a:cubicBezTo>
                  <a:pt x="82550" y="625475"/>
                  <a:pt x="86556" y="727249"/>
                  <a:pt x="95250" y="828675"/>
                </a:cubicBezTo>
                <a:cubicBezTo>
                  <a:pt x="96107" y="838679"/>
                  <a:pt x="101250" y="847849"/>
                  <a:pt x="104775" y="857250"/>
                </a:cubicBezTo>
                <a:cubicBezTo>
                  <a:pt x="110778" y="873259"/>
                  <a:pt x="117982" y="888807"/>
                  <a:pt x="123825" y="904875"/>
                </a:cubicBezTo>
                <a:cubicBezTo>
                  <a:pt x="130687" y="923746"/>
                  <a:pt x="139574" y="942218"/>
                  <a:pt x="142875" y="962025"/>
                </a:cubicBezTo>
                <a:cubicBezTo>
                  <a:pt x="154552" y="1032088"/>
                  <a:pt x="147716" y="1000439"/>
                  <a:pt x="161925" y="1057275"/>
                </a:cubicBezTo>
                <a:cubicBezTo>
                  <a:pt x="158750" y="1171575"/>
                  <a:pt x="160006" y="1286084"/>
                  <a:pt x="152400" y="1400175"/>
                </a:cubicBezTo>
                <a:cubicBezTo>
                  <a:pt x="147618" y="1471904"/>
                  <a:pt x="136966" y="1466293"/>
                  <a:pt x="123825" y="1514475"/>
                </a:cubicBezTo>
                <a:cubicBezTo>
                  <a:pt x="116936" y="1539734"/>
                  <a:pt x="111125" y="1565275"/>
                  <a:pt x="104775" y="1590675"/>
                </a:cubicBezTo>
                <a:cubicBezTo>
                  <a:pt x="101600" y="1603375"/>
                  <a:pt x="99390" y="1616356"/>
                  <a:pt x="95250" y="1628775"/>
                </a:cubicBezTo>
                <a:cubicBezTo>
                  <a:pt x="92075" y="1638300"/>
                  <a:pt x="88160" y="1647610"/>
                  <a:pt x="85725" y="1657350"/>
                </a:cubicBezTo>
                <a:cubicBezTo>
                  <a:pt x="71369" y="1714773"/>
                  <a:pt x="76553" y="1721551"/>
                  <a:pt x="66675" y="1790700"/>
                </a:cubicBezTo>
                <a:cubicBezTo>
                  <a:pt x="64385" y="1806727"/>
                  <a:pt x="59440" y="1822298"/>
                  <a:pt x="57150" y="1838325"/>
                </a:cubicBezTo>
                <a:cubicBezTo>
                  <a:pt x="53084" y="1866787"/>
                  <a:pt x="51997" y="1895633"/>
                  <a:pt x="47625" y="1924050"/>
                </a:cubicBezTo>
                <a:cubicBezTo>
                  <a:pt x="45634" y="1936989"/>
                  <a:pt x="40442" y="1949270"/>
                  <a:pt x="38100" y="1962150"/>
                </a:cubicBezTo>
                <a:cubicBezTo>
                  <a:pt x="34084" y="1984239"/>
                  <a:pt x="31750" y="2006600"/>
                  <a:pt x="28575" y="2028825"/>
                </a:cubicBezTo>
                <a:cubicBezTo>
                  <a:pt x="31750" y="2168525"/>
                  <a:pt x="29199" y="2308473"/>
                  <a:pt x="38100" y="2447925"/>
                </a:cubicBezTo>
                <a:cubicBezTo>
                  <a:pt x="38829" y="2459349"/>
                  <a:pt x="52030" y="2466261"/>
                  <a:pt x="57150" y="2476500"/>
                </a:cubicBezTo>
                <a:cubicBezTo>
                  <a:pt x="93513" y="2549226"/>
                  <a:pt x="26154" y="2451047"/>
                  <a:pt x="95250" y="2543175"/>
                </a:cubicBezTo>
                <a:cubicBezTo>
                  <a:pt x="98425" y="2552700"/>
                  <a:pt x="100285" y="2562770"/>
                  <a:pt x="104775" y="2571750"/>
                </a:cubicBezTo>
                <a:cubicBezTo>
                  <a:pt x="115542" y="2593284"/>
                  <a:pt x="151411" y="2633931"/>
                  <a:pt x="161925" y="2647950"/>
                </a:cubicBezTo>
                <a:cubicBezTo>
                  <a:pt x="168794" y="2657108"/>
                  <a:pt x="175855" y="2666286"/>
                  <a:pt x="180975" y="2676525"/>
                </a:cubicBezTo>
                <a:cubicBezTo>
                  <a:pt x="185465" y="2685505"/>
                  <a:pt x="186975" y="2695699"/>
                  <a:pt x="190500" y="2705100"/>
                </a:cubicBezTo>
                <a:cubicBezTo>
                  <a:pt x="196503" y="2721109"/>
                  <a:pt x="203200" y="2736850"/>
                  <a:pt x="209550" y="2752725"/>
                </a:cubicBezTo>
                <a:cubicBezTo>
                  <a:pt x="206375" y="2828925"/>
                  <a:pt x="208150" y="2905493"/>
                  <a:pt x="200025" y="2981325"/>
                </a:cubicBezTo>
                <a:cubicBezTo>
                  <a:pt x="198512" y="2995443"/>
                  <a:pt x="186742" y="3006450"/>
                  <a:pt x="180975" y="3019425"/>
                </a:cubicBezTo>
                <a:cubicBezTo>
                  <a:pt x="149906" y="3089330"/>
                  <a:pt x="176610" y="3045023"/>
                  <a:pt x="142875" y="3095625"/>
                </a:cubicBezTo>
                <a:cubicBezTo>
                  <a:pt x="153894" y="3293974"/>
                  <a:pt x="111927" y="3226602"/>
                  <a:pt x="209550" y="3324225"/>
                </a:cubicBezTo>
                <a:cubicBezTo>
                  <a:pt x="219075" y="3333750"/>
                  <a:pt x="226077" y="3346776"/>
                  <a:pt x="238125" y="3352800"/>
                </a:cubicBezTo>
                <a:cubicBezTo>
                  <a:pt x="257175" y="3362325"/>
                  <a:pt x="275217" y="3374212"/>
                  <a:pt x="295275" y="3381375"/>
                </a:cubicBezTo>
                <a:cubicBezTo>
                  <a:pt x="319931" y="3390181"/>
                  <a:pt x="371475" y="3400425"/>
                  <a:pt x="371475" y="3400425"/>
                </a:cubicBezTo>
                <a:cubicBezTo>
                  <a:pt x="444323" y="3455061"/>
                  <a:pt x="374456" y="3406211"/>
                  <a:pt x="447675" y="3448050"/>
                </a:cubicBezTo>
                <a:cubicBezTo>
                  <a:pt x="470123" y="3460877"/>
                  <a:pt x="493907" y="3481073"/>
                  <a:pt x="514350" y="3495675"/>
                </a:cubicBezTo>
                <a:cubicBezTo>
                  <a:pt x="523665" y="3502329"/>
                  <a:pt x="534369" y="3507120"/>
                  <a:pt x="542925" y="3514725"/>
                </a:cubicBezTo>
                <a:cubicBezTo>
                  <a:pt x="563061" y="3532623"/>
                  <a:pt x="600075" y="3571875"/>
                  <a:pt x="600075" y="3571875"/>
                </a:cubicBezTo>
                <a:cubicBezTo>
                  <a:pt x="606425" y="3587750"/>
                  <a:pt x="613718" y="3603280"/>
                  <a:pt x="619125" y="3619500"/>
                </a:cubicBezTo>
                <a:cubicBezTo>
                  <a:pt x="623265" y="3631919"/>
                  <a:pt x="624247" y="3645272"/>
                  <a:pt x="628650" y="3657600"/>
                </a:cubicBezTo>
                <a:cubicBezTo>
                  <a:pt x="678778" y="3797958"/>
                  <a:pt x="657196" y="3705079"/>
                  <a:pt x="676275" y="3800475"/>
                </a:cubicBezTo>
                <a:cubicBezTo>
                  <a:pt x="673100" y="3873500"/>
                  <a:pt x="674537" y="3946872"/>
                  <a:pt x="666750" y="4019550"/>
                </a:cubicBezTo>
                <a:cubicBezTo>
                  <a:pt x="665092" y="4035029"/>
                  <a:pt x="636524" y="4089527"/>
                  <a:pt x="628650" y="4105275"/>
                </a:cubicBezTo>
                <a:cubicBezTo>
                  <a:pt x="621053" y="4150856"/>
                  <a:pt x="622102" y="4169667"/>
                  <a:pt x="600075" y="4210050"/>
                </a:cubicBezTo>
                <a:cubicBezTo>
                  <a:pt x="589112" y="4230150"/>
                  <a:pt x="573755" y="4247567"/>
                  <a:pt x="561975" y="4267200"/>
                </a:cubicBezTo>
                <a:cubicBezTo>
                  <a:pt x="554670" y="4279376"/>
                  <a:pt x="549970" y="4292972"/>
                  <a:pt x="542925" y="4305300"/>
                </a:cubicBezTo>
                <a:cubicBezTo>
                  <a:pt x="524555" y="4337448"/>
                  <a:pt x="502334" y="4367432"/>
                  <a:pt x="485775" y="4400550"/>
                </a:cubicBezTo>
                <a:cubicBezTo>
                  <a:pt x="473075" y="4425950"/>
                  <a:pt x="462286" y="4452399"/>
                  <a:pt x="447675" y="4476750"/>
                </a:cubicBezTo>
                <a:cubicBezTo>
                  <a:pt x="438150" y="4492625"/>
                  <a:pt x="427379" y="4507816"/>
                  <a:pt x="419100" y="4524375"/>
                </a:cubicBezTo>
                <a:cubicBezTo>
                  <a:pt x="393700" y="4575175"/>
                  <a:pt x="430166" y="4531589"/>
                  <a:pt x="390525" y="4591050"/>
                </a:cubicBezTo>
                <a:cubicBezTo>
                  <a:pt x="379248" y="4607966"/>
                  <a:pt x="364382" y="4622233"/>
                  <a:pt x="352425" y="4638675"/>
                </a:cubicBezTo>
                <a:cubicBezTo>
                  <a:pt x="338959" y="4657191"/>
                  <a:pt x="314325" y="4695825"/>
                  <a:pt x="314325" y="4695825"/>
                </a:cubicBezTo>
                <a:cubicBezTo>
                  <a:pt x="297612" y="4762677"/>
                  <a:pt x="316702" y="4707261"/>
                  <a:pt x="276225" y="4772025"/>
                </a:cubicBezTo>
                <a:cubicBezTo>
                  <a:pt x="247506" y="4817975"/>
                  <a:pt x="265327" y="4797454"/>
                  <a:pt x="247650" y="4838700"/>
                </a:cubicBezTo>
                <a:cubicBezTo>
                  <a:pt x="242057" y="4851751"/>
                  <a:pt x="233586" y="4863505"/>
                  <a:pt x="228600" y="4876800"/>
                </a:cubicBezTo>
                <a:cubicBezTo>
                  <a:pt x="224003" y="4889057"/>
                  <a:pt x="221915" y="4902121"/>
                  <a:pt x="219075" y="4914900"/>
                </a:cubicBezTo>
                <a:cubicBezTo>
                  <a:pt x="215563" y="4930704"/>
                  <a:pt x="215234" y="4947366"/>
                  <a:pt x="209550" y="4962525"/>
                </a:cubicBezTo>
                <a:cubicBezTo>
                  <a:pt x="205530" y="4973244"/>
                  <a:pt x="196850" y="4981575"/>
                  <a:pt x="190500" y="4991100"/>
                </a:cubicBezTo>
                <a:cubicBezTo>
                  <a:pt x="176793" y="5045928"/>
                  <a:pt x="175096" y="5060007"/>
                  <a:pt x="142875" y="5124450"/>
                </a:cubicBezTo>
                <a:cubicBezTo>
                  <a:pt x="130175" y="5149850"/>
                  <a:pt x="113755" y="5173709"/>
                  <a:pt x="104775" y="5200650"/>
                </a:cubicBezTo>
                <a:cubicBezTo>
                  <a:pt x="101600" y="5210175"/>
                  <a:pt x="98008" y="5219571"/>
                  <a:pt x="95250" y="5229225"/>
                </a:cubicBezTo>
                <a:cubicBezTo>
                  <a:pt x="91654" y="5241812"/>
                  <a:pt x="90322" y="5255068"/>
                  <a:pt x="85725" y="5267325"/>
                </a:cubicBezTo>
                <a:cubicBezTo>
                  <a:pt x="80739" y="5280620"/>
                  <a:pt x="72268" y="5292374"/>
                  <a:pt x="66675" y="5305425"/>
                </a:cubicBezTo>
                <a:cubicBezTo>
                  <a:pt x="56887" y="5328263"/>
                  <a:pt x="54530" y="5347933"/>
                  <a:pt x="47625" y="5372100"/>
                </a:cubicBezTo>
                <a:cubicBezTo>
                  <a:pt x="44867" y="5381754"/>
                  <a:pt x="41275" y="5391150"/>
                  <a:pt x="38100" y="5400675"/>
                </a:cubicBezTo>
                <a:cubicBezTo>
                  <a:pt x="31750" y="5508625"/>
                  <a:pt x="26894" y="5616673"/>
                  <a:pt x="19050" y="5724525"/>
                </a:cubicBezTo>
                <a:cubicBezTo>
                  <a:pt x="14192" y="5791325"/>
                  <a:pt x="0" y="5924550"/>
                  <a:pt x="0" y="5924550"/>
                </a:cubicBezTo>
                <a:cubicBezTo>
                  <a:pt x="9827" y="6130918"/>
                  <a:pt x="9525" y="6057824"/>
                  <a:pt x="9525" y="6143625"/>
                </a:cubicBezTo>
              </a:path>
            </a:pathLst>
          </a:custGeom>
          <a:no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Rounded Corners 13">
            <a:extLst>
              <a:ext uri="{FF2B5EF4-FFF2-40B4-BE49-F238E27FC236}">
                <a16:creationId xmlns:a16="http://schemas.microsoft.com/office/drawing/2014/main" id="{3A3A9C41-600A-4DCF-A64A-3D060A1EEAFC}"/>
              </a:ext>
            </a:extLst>
          </p:cNvPr>
          <p:cNvSpPr/>
          <p:nvPr/>
        </p:nvSpPr>
        <p:spPr>
          <a:xfrm>
            <a:off x="7206607" y="323850"/>
            <a:ext cx="3801035" cy="3016868"/>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lnSpcReduction="20000"/>
          </a:bodyPr>
          <a:lstStyle/>
          <a:p>
            <a:pPr algn="ctr"/>
            <a:endParaRPr lang="en-GB" b="1" dirty="0">
              <a:solidFill>
                <a:schemeClr val="tx1"/>
              </a:solidFill>
              <a:latin typeface="Bradley Hand ITC" panose="03070402050302030203" pitchFamily="66" charset="0"/>
            </a:endParaRPr>
          </a:p>
          <a:p>
            <a:pPr algn="ctr"/>
            <a:r>
              <a:rPr lang="en-GB" b="1" dirty="0">
                <a:solidFill>
                  <a:schemeClr val="tx1"/>
                </a:solidFill>
                <a:latin typeface="Bradley Hand ITC" panose="03070402050302030203" pitchFamily="66" charset="0"/>
              </a:rPr>
              <a:t>PSHE</a:t>
            </a:r>
          </a:p>
          <a:p>
            <a:r>
              <a:rPr lang="en-GB" sz="1500" b="1" dirty="0">
                <a:solidFill>
                  <a:schemeClr val="tx1"/>
                </a:solidFill>
                <a:latin typeface="Bradley Hand ITC" panose="03070402050302030203" pitchFamily="66" charset="0"/>
              </a:rPr>
              <a:t>Year 1 and 2: The online world and how do we spend time online</a:t>
            </a:r>
          </a:p>
          <a:p>
            <a:r>
              <a:rPr lang="en-GB" sz="1500" dirty="0">
                <a:solidFill>
                  <a:schemeClr val="tx1"/>
                </a:solidFill>
                <a:latin typeface="Bradley Hand ITC" panose="03070402050302030203" pitchFamily="66" charset="0"/>
              </a:rPr>
              <a:t>Children will be recognising different ways they go online in everyday life. They will also be discussing polite behaviour online and explaining why it is important to balance screen time. Children will be taught how to recognise when something online is not meant for children and know to stop and tell a trusted adult. We will be finishing off with explaining simple ways to stay safe online. </a:t>
            </a:r>
          </a:p>
          <a:p>
            <a:pPr algn="ctr"/>
            <a:endParaRPr lang="en-GB" sz="1400" dirty="0">
              <a:solidFill>
                <a:schemeClr val="tx1"/>
              </a:solidFill>
              <a:latin typeface="Bradley Hand ITC" panose="03070402050302030203" pitchFamily="66" charset="0"/>
            </a:endParaRPr>
          </a:p>
          <a:p>
            <a:pPr algn="ctr"/>
            <a:endParaRPr lang="en-GB" b="1" dirty="0">
              <a:solidFill>
                <a:schemeClr val="tx1"/>
              </a:solidFill>
              <a:latin typeface="Bradley Hand ITC" panose="03070402050302030203" pitchFamily="66" charset="0"/>
            </a:endParaRPr>
          </a:p>
        </p:txBody>
      </p:sp>
      <p:sp>
        <p:nvSpPr>
          <p:cNvPr id="15" name="Rectangle: Rounded Corners 14">
            <a:extLst>
              <a:ext uri="{FF2B5EF4-FFF2-40B4-BE49-F238E27FC236}">
                <a16:creationId xmlns:a16="http://schemas.microsoft.com/office/drawing/2014/main" id="{E020806A-47C9-4236-9961-E2C85E9E5562}"/>
              </a:ext>
            </a:extLst>
          </p:cNvPr>
          <p:cNvSpPr/>
          <p:nvPr/>
        </p:nvSpPr>
        <p:spPr>
          <a:xfrm>
            <a:off x="5032308" y="2951919"/>
            <a:ext cx="2043319" cy="3771750"/>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Ways to stay safe online…</a:t>
            </a:r>
          </a:p>
          <a:p>
            <a:pPr algn="ctr"/>
            <a:r>
              <a:rPr lang="en-GB" sz="1500" dirty="0">
                <a:solidFill>
                  <a:schemeClr val="tx1"/>
                </a:solidFill>
                <a:latin typeface="Bradley Hand ITC" panose="03070402050302030203" pitchFamily="66" charset="0"/>
              </a:rPr>
              <a:t>In Year 1 and 2, before each computing lesson, children access information on ways to stay safe online based on health, wellbeing and lifestyle. </a:t>
            </a:r>
          </a:p>
          <a:p>
            <a:pPr algn="ctr"/>
            <a:endParaRPr lang="en-GB" b="1" dirty="0">
              <a:solidFill>
                <a:schemeClr val="tx1"/>
              </a:solidFill>
              <a:latin typeface="Bradley Hand ITC" panose="03070402050302030203" pitchFamily="66" charset="0"/>
            </a:endParaRPr>
          </a:p>
        </p:txBody>
      </p:sp>
      <p:sp>
        <p:nvSpPr>
          <p:cNvPr id="16" name="Rectangle: Rounded Corners 15">
            <a:extLst>
              <a:ext uri="{FF2B5EF4-FFF2-40B4-BE49-F238E27FC236}">
                <a16:creationId xmlns:a16="http://schemas.microsoft.com/office/drawing/2014/main" id="{40E638AB-1671-4E66-9149-E4CB13793768}"/>
              </a:ext>
            </a:extLst>
          </p:cNvPr>
          <p:cNvSpPr/>
          <p:nvPr/>
        </p:nvSpPr>
        <p:spPr>
          <a:xfrm>
            <a:off x="4985394" y="323850"/>
            <a:ext cx="2043319" cy="2480310"/>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a:bodyPr>
          <a:lstStyle/>
          <a:p>
            <a:pPr algn="ctr"/>
            <a:r>
              <a:rPr lang="en-GB" b="1" dirty="0">
                <a:solidFill>
                  <a:schemeClr val="tx1"/>
                </a:solidFill>
                <a:latin typeface="Bradley Hand ITC" panose="03070402050302030203" pitchFamily="66" charset="0"/>
              </a:rPr>
              <a:t>Autumn Term Visits and visitors: </a:t>
            </a:r>
            <a:r>
              <a:rPr lang="en-GB" dirty="0">
                <a:solidFill>
                  <a:schemeClr val="tx1"/>
                </a:solidFill>
                <a:latin typeface="Bradley Hand ITC" panose="03070402050302030203" pitchFamily="66" charset="0"/>
              </a:rPr>
              <a:t>During the Autumn term, the children had a visit from Paul Cookson, an amazing Poet!</a:t>
            </a:r>
          </a:p>
        </p:txBody>
      </p:sp>
    </p:spTree>
    <p:extLst>
      <p:ext uri="{BB962C8B-B14F-4D97-AF65-F5344CB8AC3E}">
        <p14:creationId xmlns:p14="http://schemas.microsoft.com/office/powerpoint/2010/main" val="7210211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3d3c4c6b-53b1-4a3b-89d7-32650844f0d4" xsi:nil="true"/>
    <lcf76f155ced4ddcb4097134ff3c332f xmlns="8079c75e-7291-442f-bd83-8080dce3de5b">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B5ABEDC7130E24FAC64866EAC9DD8FD" ma:contentTypeVersion="13" ma:contentTypeDescription="Create a new document." ma:contentTypeScope="" ma:versionID="09f2864773fac93d2998688bee570f67">
  <xsd:schema xmlns:xsd="http://www.w3.org/2001/XMLSchema" xmlns:xs="http://www.w3.org/2001/XMLSchema" xmlns:p="http://schemas.microsoft.com/office/2006/metadata/properties" xmlns:ns2="8079c75e-7291-442f-bd83-8080dce3de5b" xmlns:ns3="3d3c4c6b-53b1-4a3b-89d7-32650844f0d4" targetNamespace="http://schemas.microsoft.com/office/2006/metadata/properties" ma:root="true" ma:fieldsID="9458d5d7ebad11b53f3c66ff2f134fd8" ns2:_="" ns3:_="">
    <xsd:import namespace="8079c75e-7291-442f-bd83-8080dce3de5b"/>
    <xsd:import namespace="3d3c4c6b-53b1-4a3b-89d7-32650844f0d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079c75e-7291-442f-bd83-8080dce3de5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35dd2b40-4876-466b-9e66-ce1cfae4883a"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d3c4c6b-53b1-4a3b-89d7-32650844f0d4"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918150f0-f370-4923-a2e3-af6940bc7bb0}" ma:internalName="TaxCatchAll" ma:showField="CatchAllData" ma:web="3d3c4c6b-53b1-4a3b-89d7-32650844f0d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D69ED3B-BEE8-4ABF-B095-3696B0377AFC}">
  <ds:schemaRefs>
    <ds:schemaRef ds:uri="http://schemas.microsoft.com/sharepoint/v3/contenttype/forms"/>
  </ds:schemaRefs>
</ds:datastoreItem>
</file>

<file path=customXml/itemProps2.xml><?xml version="1.0" encoding="utf-8"?>
<ds:datastoreItem xmlns:ds="http://schemas.openxmlformats.org/officeDocument/2006/customXml" ds:itemID="{ADDD7CF0-C1BA-4314-BD06-DEF855646DF4}">
  <ds:schemaRefs>
    <ds:schemaRef ds:uri="http://schemas.microsoft.com/office/2006/metadata/properties"/>
    <ds:schemaRef ds:uri="http://schemas.microsoft.com/office/infopath/2007/PartnerControls"/>
    <ds:schemaRef ds:uri="3d3c4c6b-53b1-4a3b-89d7-32650844f0d4"/>
    <ds:schemaRef ds:uri="8079c75e-7291-442f-bd83-8080dce3de5b"/>
  </ds:schemaRefs>
</ds:datastoreItem>
</file>

<file path=customXml/itemProps3.xml><?xml version="1.0" encoding="utf-8"?>
<ds:datastoreItem xmlns:ds="http://schemas.openxmlformats.org/officeDocument/2006/customXml" ds:itemID="{DA5D0DE1-8140-451F-9C85-E0012D03BF7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079c75e-7291-442f-bd83-8080dce3de5b"/>
    <ds:schemaRef ds:uri="3d3c4c6b-53b1-4a3b-89d7-32650844f0d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227</TotalTime>
  <Words>874</Words>
  <Application>Microsoft Office PowerPoint</Application>
  <PresentationFormat>Widescreen</PresentationFormat>
  <Paragraphs>51</Paragraphs>
  <Slides>2</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Arial</vt:lpstr>
      <vt:lpstr>Bradley Hand ITC</vt:lpstr>
      <vt:lpstr>Brush Script MT</vt:lpstr>
      <vt:lpstr>Calibri</vt:lpstr>
      <vt:lpstr>Calibri Light</vt:lpstr>
      <vt:lpstr>Open Sans</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Miss L Stephenson</dc:creator>
  <cp:lastModifiedBy>Miss R Glendenning</cp:lastModifiedBy>
  <cp:revision>19</cp:revision>
  <dcterms:created xsi:type="dcterms:W3CDTF">2026-08-26T18:11:44Z</dcterms:created>
  <dcterms:modified xsi:type="dcterms:W3CDTF">2026-10-08T07:31:04Z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0x0101008B5ABEDC7130E24FAC64866EAC9DD8FD</vt:lpwstr>
  </property>
  <property fmtid="{D5CDD505-2E9C-101B-9397-08002B2CF9AE}" pid="3" name="MediaServiceImageTags">
    <vt:lpwstr/>
  </property>
</Properties>
</file>